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57" r:id="rId4"/>
    <p:sldId id="258" r:id="rId5"/>
    <p:sldId id="259" r:id="rId6"/>
    <p:sldId id="260" r:id="rId7"/>
    <p:sldId id="261" r:id="rId8"/>
    <p:sldId id="262" r:id="rId9"/>
    <p:sldId id="263" r:id="rId10"/>
    <p:sldId id="264" r:id="rId11"/>
    <p:sldId id="265" r:id="rId12"/>
    <p:sldId id="266" r:id="rId13"/>
    <p:sldId id="279" r:id="rId14"/>
    <p:sldId id="267" r:id="rId15"/>
    <p:sldId id="282" r:id="rId16"/>
    <p:sldId id="280" r:id="rId17"/>
    <p:sldId id="281" r:id="rId18"/>
    <p:sldId id="268" r:id="rId19"/>
    <p:sldId id="278" r:id="rId20"/>
    <p:sldId id="289" r:id="rId21"/>
    <p:sldId id="290" r:id="rId22"/>
    <p:sldId id="269" r:id="rId23"/>
    <p:sldId id="291" r:id="rId24"/>
    <p:sldId id="270" r:id="rId25"/>
    <p:sldId id="271" r:id="rId26"/>
    <p:sldId id="288" r:id="rId27"/>
    <p:sldId id="272" r:id="rId28"/>
    <p:sldId id="273" r:id="rId29"/>
    <p:sldId id="274" r:id="rId30"/>
    <p:sldId id="275" r:id="rId31"/>
    <p:sldId id="276" r:id="rId32"/>
    <p:sldId id="284" r:id="rId33"/>
    <p:sldId id="277" r:id="rId34"/>
    <p:sldId id="285" r:id="rId35"/>
    <p:sldId id="286" r:id="rId36"/>
    <p:sldId id="28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5:30.102"/>
    </inkml:context>
    <inkml:brush xml:id="br0">
      <inkml:brushProperty name="width" value="0.05" units="cm"/>
      <inkml:brushProperty name="height" value="0.05" units="cm"/>
      <inkml:brushProperty name="color" value="#DA0C07"/>
      <inkml:brushProperty name="inkEffects" value="lava"/>
      <inkml:brushProperty name="anchorX" value="0"/>
      <inkml:brushProperty name="anchorY" value="0"/>
      <inkml:brushProperty name="scaleFactor" value="0.5"/>
    </inkml:brush>
  </inkml:definitions>
  <inkml:trace contextRef="#ctx0" brushRef="#br0">0 910 24575,'0'0'0,"0"-13"0,0-14 0,0-13 0,0-17 0,0-6 0,0-6 0,0-4 0,0 3 0,0 5 0,0 4 0,0 5 0,5 8 0,0 7 0,0 7 0,4 5 0,-1 2 0,-1 3 0,-2 1 0,4 4 0,-2 1 0,-1-1 0,3 5 0,4 2 0,4 5 0,3 7 0,7 8 0,2 12 0,6 5 0,-1 7 0,5 12 0,-3 5 0,-1-1 0,-9 5 0,-2 0 0,-2-4 0,-6-6 0,1-7 0,-5-4 0,-3-4 0,-3-2 0,2-2 0,-2 0 0,0-1 0,2-4 0,0-11 0,3-13 0,-1-10 0,-2-12 0,3-9 0,-3-2 0,-1-4 0,-2 2 0,-2 3 0,4 4 0,-1 3 0,4 3 0,4 1 0,-2 1 0,4 1 0,2 0 0,-3 0 0,-2 0 0,0 5 0,2 4 0,-2 1 0,1-2 0,-1 9 0,-4 7 0,-3 18 0,-2 17 0,-2 16 0,-1 10 0,-2 9 0,1 0 0,-1-4 0,1-8 0,-1-10 0,1-9 0,0-7 0,0-4 0,0-3 0,0-2 0,0 0 0,0-5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9:33.332"/>
    </inkml:context>
    <inkml:brush xml:id="br0">
      <inkml:brushProperty name="width" value="0.05" units="cm"/>
      <inkml:brushProperty name="height" value="0.05" units="cm"/>
      <inkml:brushProperty name="color" value="#DA0C07"/>
      <inkml:brushProperty name="inkEffects" value="lava"/>
      <inkml:brushProperty name="anchorX" value="-15097.01074"/>
      <inkml:brushProperty name="anchorY" value="-12045.21484"/>
      <inkml:brushProperty name="scaleFactor" value="0.5"/>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9:33.525"/>
    </inkml:context>
    <inkml:brush xml:id="br0">
      <inkml:brushProperty name="width" value="0.05" units="cm"/>
      <inkml:brushProperty name="height" value="0.05" units="cm"/>
      <inkml:brushProperty name="color" value="#DA0C07"/>
      <inkml:brushProperty name="inkEffects" value="lava"/>
      <inkml:brushProperty name="anchorX" value="-16113.01074"/>
      <inkml:brushProperty name="anchorY" value="-13061.21484"/>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5:32.406"/>
    </inkml:context>
    <inkml:brush xml:id="br0">
      <inkml:brushProperty name="width" value="0.05" units="cm"/>
      <inkml:brushProperty name="height" value="0.05" units="cm"/>
      <inkml:brushProperty name="color" value="#DA0C07"/>
      <inkml:brushProperty name="inkEffects" value="lava"/>
      <inkml:brushProperty name="anchorX" value="-1804.67639"/>
      <inkml:brushProperty name="anchorY" value="-867.87793"/>
      <inkml:brushProperty name="scaleFactor" value="0.5"/>
    </inkml:brush>
  </inkml:definitions>
  <inkml:trace contextRef="#ctx0" brushRef="#br0">0 743 24575,'0'0'0,"0"-4"0,0-17 0,5-4 0,0-9 0,0-2 0,-1 1 0,-1 2 0,-1 2 0,-1 3 0,0 1 0,-1 1 0,0 2 0,-1-1 0,1 1 0,0 0 0,0-5 0,5 4 0,0-4 0,5 0 0,0-4 0,3 5 0,-2 1 0,-2 2 0,-3 1 0,3 5 0,3 0 0,-1 0 0,3 4 0,8 4 0,3 4 0,2 3 0,0 2 0,0 1 0,0 1 0,-1 1 0,0 0 0,-5 4 0,-7 6 0,-4 4 0,-5 4 0,-2 3 0,-3 3 0,0 5 0,-2 0 0,-3 1 0,-1-1 0,-5-2 0,-8-6 0,0-1 0,-2-6 0,-2 1 0,0-4 0,4 1 0,-1-3 0,1-2 0,-2-3 0,-1-2 0,-1-1 0,9-2 0,9 0 0,16 0 0,17 4 0,12 10 0,13 11 0,3 9 0,3 12 0,-1 6 0,-7-8 0,-7-4 0,-7-6 0,-5-4 0,-9-3 0,-3-7 0,-6-1 0,0-6 0,-4 1 0,2-3 0,-2-3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5:34.162"/>
    </inkml:context>
    <inkml:brush xml:id="br0">
      <inkml:brushProperty name="width" value="0.05" units="cm"/>
      <inkml:brushProperty name="height" value="0.05" units="cm"/>
      <inkml:brushProperty name="color" value="#DA0C07"/>
      <inkml:brushProperty name="inkEffects" value="lava"/>
      <inkml:brushProperty name="anchorX" value="-3520.3938"/>
      <inkml:brushProperty name="anchorY" value="-1950.46802"/>
      <inkml:brushProperty name="scaleFactor" value="0.5"/>
    </inkml:brush>
  </inkml:definitions>
  <inkml:trace contextRef="#ctx0" brushRef="#br0">0 0 24575,'0'0'0,"0"9"0,0 12 0,0 14 0,0 14 0,0 5 0,0-1 0,0-1 0,0-6 0,0-5 0,0-7 0,0-4 0,0-3 0,0-2 0,0-1 0,0-1 0,5-4 0,0-1 0,0 1 0,4-4 0,-1 2 0,0 0 0,-3 3 0,-1 1 0,-2 2 0,-1-4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5:35.259"/>
    </inkml:context>
    <inkml:brush xml:id="br0">
      <inkml:brushProperty name="width" value="0.05" units="cm"/>
      <inkml:brushProperty name="height" value="0.05" units="cm"/>
      <inkml:brushProperty name="color" value="#DA0C07"/>
      <inkml:brushProperty name="inkEffects" value="lava"/>
      <inkml:brushProperty name="anchorX" value="-4587.89209"/>
      <inkml:brushProperty name="anchorY" value="-3676.68091"/>
      <inkml:brushProperty name="scaleFactor" value="0.5"/>
    </inkml:brush>
  </inkml:definitions>
  <inkml:trace contextRef="#ctx0" brushRef="#br0">0 150 24575,'0'0'0,"0"-4"0,0-7 0,10 1 0,5 1 0,10-3 0,9 2 0,1-3 0,5 2 0,4-2 0,-3 1 0,-3 4 0,-4 1 0,-4-1 0,-2 1 0,-2 1 0,-2 2 0,0 2 0,0 0 0,0 2 0,1 0 0,-1 0 0,0 0 0,-4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5:37.036"/>
    </inkml:context>
    <inkml:brush xml:id="br0">
      <inkml:brushProperty name="width" value="0.05" units="cm"/>
      <inkml:brushProperty name="height" value="0.05" units="cm"/>
      <inkml:brushProperty name="color" value="#DA0C07"/>
      <inkml:brushProperty name="inkEffects" value="lava"/>
      <inkml:brushProperty name="anchorX" value="-6192.271"/>
      <inkml:brushProperty name="anchorY" value="-4544.146"/>
      <inkml:brushProperty name="scaleFactor" value="0.5"/>
    </inkml:brush>
  </inkml:definitions>
  <inkml:trace contextRef="#ctx0" brushRef="#br0">1 1 24575,'0'0'0,"0"4"0,5 7 0,0 4 0,4 0 0,1 2 0,3-3 0,2 2 0,9-4 0,8-2 0,1-4 0,6-2 0,-1-2 0,2-2 0,2-5 0,-2-5 0,1-1 0,2-4 0,-3 3 0,-3 1 0,-4 4 0,-4 3 0,-2 1 0,-1 2 0,-2 1 0,-5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5:41.087"/>
    </inkml:context>
    <inkml:brush xml:id="br0">
      <inkml:brushProperty name="width" value="0.05" units="cm"/>
      <inkml:brushProperty name="height" value="0.05" units="cm"/>
      <inkml:brushProperty name="color" value="#DA0C07"/>
      <inkml:brushProperty name="inkEffects" value="lava"/>
      <inkml:brushProperty name="anchorX" value="-7872.646"/>
      <inkml:brushProperty name="anchorY" value="-5608.10889"/>
      <inkml:brushProperty name="scaleFactor" value="0.5"/>
    </inkml:brush>
  </inkml:definitions>
  <inkml:trace contextRef="#ctx0" brushRef="#br0">597 1 24575,'0'0'0,"-4"0"0,-11 0 0,-1 4 0,-8 6 0,-12 10 0,-7 0 0,0 7 0,-3 6 0,-2 6 0,0 5 0,4-2 0,5 2 0,5 1 0,-1 2 0,2-10 0,8 1 0,1-4 0,7 2 0,6 3 0,4-2 0,4-3 0,2 3 0,6 7 0,6 3 0,5 7 0,9 3 0,8 4 0,7-6 0,4-1 0,4-7 0,2-7 0,16-2 0,-42-29 0,38 12 0,63 5 0,53-7 0,48-6 0,35-11 0,10-14 0,-11-7 0,-29-6 0,-41 3 0,-39-1 0,-43 5 0,-28 4 0,-21 1 0,-12 3 0,-10 2 0,-12-1 0,1 1 0,-3 2 0,-4-3 0,0 1 0,-1 2 0,2 1 0,2 2 0,0 2 0,2 0 0,0 1 0,1-5 0,0 0 0,0 1 0,0 0 0,-1 1 0,1 1 0,0 1 0,0 1 0,-1 0 0,-4-5 0,-5-4 0,-10-6 0,-10-5 0,-8 3 0,-1-2 0,-3 4 0,-3-1 0,3-2 0,-1 4 0,-2 2 0,4 0 0,-1-3 0,-1 3 0,3-3 0,-2-2 0,0 2 0,2-1 0,-1 3 0,3-2 0,-2-1 0,-2 2 0,3-3 0,3 0 0,-1 2 0,-3-2 0,-2 4 0,2-2 0,-2 4 0,3-3 0,-1 3 0,8 3 0,13 7 0,8 7 0,16 17 0,15 11 0,7 8 0,3 1 0,-3 3 0,-1 1 0,-7-4 0,-6-4 0,-4-5 0,-5-3 0,-3-9 0,-6-1 0,-1-7 0,-6 1 0,1-4 0,-3 1 0,-3 3 0,2-2 0,-2 2 0,-1 2 0,-3 3 0,-11 2 0,-6 1 0,-7 1 0,-3-5 0,-3 1 0,0 1 0,-1 0 0,0-4 0,6 1 0,1-5 0,0 2 0,-1-3 0,5 1 0,-2-2 0,4 3 0,-1-3 0,4 2 0,-3-2 0,3 2 0,-2-2 0,2-2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5:42.842"/>
    </inkml:context>
    <inkml:brush xml:id="br0">
      <inkml:brushProperty name="width" value="0.05" units="cm"/>
      <inkml:brushProperty name="height" value="0.05" units="cm"/>
      <inkml:brushProperty name="color" value="#DA0C07"/>
      <inkml:brushProperty name="inkEffects" value="lava"/>
      <inkml:brushProperty name="anchorX" value="-11224.7334"/>
      <inkml:brushProperty name="anchorY" value="-8069.5791"/>
      <inkml:brushProperty name="scaleFactor" value="0.5"/>
    </inkml:brush>
  </inkml:definitions>
  <inkml:trace contextRef="#ctx0" brushRef="#br0">70 674 24575,'0'0'0,"0"-4"0,-4-6 0,-6 0 0,0-4 0,0-3 0,-2-3 0,3-7 0,1-7 0,2-11 0,12-4 0,12-13 0,16-2 0,5-4 0,6 2 0,3 8 0,-4 14 0,-3 9 0,-6 12 0,-3 9 0,-4 7 0,3 4 0,-2 8 0,5 12 0,-6 5 0,4 9 0,-2 7 0,-1 5 0,-1-1 0,-6 2 0,-2 2 0,-5-5 0,-4 2 0,-5 5 0,-2-3 0,-3 2 0,-1-5 0,-6 0 0,-5 1 0,-5 1 0,-3-3 0,1-4 0,4-3 0,4-4 0,-2-3 0,-1-7 0,1 0 0,3-1 0,2 0 0,-2 2 0,1 2 0,3 0 0,0 1 0,3 0 0,0 1 0,2 0 0,0 0 0,0 0 0,5-5 0,6-1 0,-1 1 0,0 0 0,2 2 0,-2 1 0,3 1 0,-2 0 0,-3 0 0,-2 1 0,-2 0 0,-2 0 0,-6-5 0,-1-5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5:45.817"/>
    </inkml:context>
    <inkml:brush xml:id="br0">
      <inkml:brushProperty name="width" value="0.05" units="cm"/>
      <inkml:brushProperty name="height" value="0.05" units="cm"/>
      <inkml:brushProperty name="color" value="#DA0C07"/>
      <inkml:brushProperty name="inkEffects" value="lava"/>
      <inkml:brushProperty name="anchorX" value="-12775.90234"/>
      <inkml:brushProperty name="anchorY" value="-9861.81543"/>
      <inkml:brushProperty name="scaleFactor" value="0.5"/>
    </inkml:brush>
  </inkml:definitions>
  <inkml:trace contextRef="#ctx0" brushRef="#br0">26 19 24575,'0'0'0,"4"-4"0,7-2 0,4 1 0,4 1 0,-2 6 0,2 1 0,1 1 0,-3 5 0,-4 4 0,0-1 0,-3 3 0,3-2 0,-4 2 0,4-3 0,-3 2 0,-1 3 0,1-3 0,-1 2 0,-2 2 0,3-3 0,-2 1 0,-1 2 0,-3 2 0,0 2 0,-3 1 0,0 1 0,-6-5 0,-1 1 0,-4-5 0,-5-4 0,-3-4 0,-3-3 0,-3-3 0,0-1 0,-2-5 0,1-1 0,4-5 0,6-3 0,0 0 0,4-2 0,-1 2 0,2-1 0,3-2 0,-3 2 0,2-1 0,1-2 0,3-2 0,1-1 0,1-2 0,7-2 0,5 6 0,0-1 0,4 5 0,4 4 0,2 4 0,2 3 0,2 3 0,1 0 0,0 2 0,-5 5 0,0 0 0,0-1 0,-4 5 0,1-2 0,-4 4 0,-3 4 0,1-3 0,-3 3 0,-1-2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06T02:09:31.924"/>
    </inkml:context>
    <inkml:brush xml:id="br0">
      <inkml:brushProperty name="width" value="0.05" units="cm"/>
      <inkml:brushProperty name="height" value="0.05" units="cm"/>
      <inkml:brushProperty name="color" value="#DA0C07"/>
      <inkml:brushProperty name="inkEffects" value="lava"/>
      <inkml:brushProperty name="anchorX" value="-14081.01074"/>
      <inkml:brushProperty name="anchorY" value="-11029.21484"/>
      <inkml:brushProperty name="scaleFactor" value="0.5"/>
    </inkml:brush>
  </inkml:definitions>
  <inkml:trace contextRef="#ctx0" brushRef="#br0">0 1 24575,'0'0'0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0.png"/><Relationship Id="rId18" Type="http://schemas.openxmlformats.org/officeDocument/2006/relationships/customXml" Target="../ink/ink7.xml"/><Relationship Id="rId3" Type="http://schemas.openxmlformats.org/officeDocument/2006/relationships/image" Target="../media/image4.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4.xml"/><Relationship Id="rId17" Type="http://schemas.openxmlformats.org/officeDocument/2006/relationships/image" Target="../media/image12.png"/><Relationship Id="rId2" Type="http://schemas.openxmlformats.org/officeDocument/2006/relationships/image" Target="../media/image3.png"/><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3.xml"/><Relationship Id="rId19"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customXml" Target="../ink/ink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9.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16.png"/><Relationship Id="rId4" Type="http://schemas.openxmlformats.org/officeDocument/2006/relationships/customXml" Target="../ink/ink1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C730-480D-4F7F-860F-AFC4EEECD350}"/>
              </a:ext>
            </a:extLst>
          </p:cNvPr>
          <p:cNvSpPr>
            <a:spLocks noGrp="1"/>
          </p:cNvSpPr>
          <p:nvPr>
            <p:ph type="ctrTitle"/>
          </p:nvPr>
        </p:nvSpPr>
        <p:spPr>
          <a:xfrm>
            <a:off x="719091" y="630315"/>
            <a:ext cx="11168109" cy="1926454"/>
          </a:xfrm>
        </p:spPr>
        <p:txBody>
          <a:bodyPr>
            <a:normAutofit/>
          </a:bodyPr>
          <a:lstStyle/>
          <a:p>
            <a:r>
              <a:rPr lang="en-US" sz="4000" dirty="0"/>
              <a:t>Anaesthesia in pediatric cardiac catheterization </a:t>
            </a:r>
            <a:endParaRPr lang="en-IN" sz="4000" dirty="0"/>
          </a:p>
        </p:txBody>
      </p:sp>
      <p:sp>
        <p:nvSpPr>
          <p:cNvPr id="3" name="Subtitle 2">
            <a:extLst>
              <a:ext uri="{FF2B5EF4-FFF2-40B4-BE49-F238E27FC236}">
                <a16:creationId xmlns:a16="http://schemas.microsoft.com/office/drawing/2014/main" id="{C207EF23-2A4C-4351-A3EE-6BEF999437BD}"/>
              </a:ext>
            </a:extLst>
          </p:cNvPr>
          <p:cNvSpPr>
            <a:spLocks noGrp="1"/>
          </p:cNvSpPr>
          <p:nvPr>
            <p:ph type="subTitle" idx="1"/>
          </p:nvPr>
        </p:nvSpPr>
        <p:spPr>
          <a:xfrm>
            <a:off x="355107" y="3632200"/>
            <a:ext cx="10465293" cy="2884009"/>
          </a:xfrm>
        </p:spPr>
        <p:txBody>
          <a:bodyPr/>
          <a:lstStyle/>
          <a:p>
            <a:r>
              <a:rPr lang="en-IN" sz="2800" dirty="0" err="1">
                <a:latin typeface="Arial Rounded MT Bold" panose="020F0704030504030204" pitchFamily="34" charset="0"/>
              </a:rPr>
              <a:t>Dr.</a:t>
            </a:r>
            <a:r>
              <a:rPr lang="en-IN" sz="2800" dirty="0">
                <a:latin typeface="Arial Rounded MT Bold" panose="020F0704030504030204" pitchFamily="34" charset="0"/>
              </a:rPr>
              <a:t> S. Parthasarathy </a:t>
            </a:r>
          </a:p>
          <a:p>
            <a:r>
              <a:rPr lang="en-IN" sz="2800" dirty="0">
                <a:latin typeface="Arial Rounded MT Bold" panose="020F0704030504030204" pitchFamily="34" charset="0"/>
              </a:rPr>
              <a:t>  MD., DA., DNB, MD (</a:t>
            </a:r>
            <a:r>
              <a:rPr lang="en-IN" sz="2800" dirty="0" err="1">
                <a:latin typeface="Arial Rounded MT Bold" panose="020F0704030504030204" pitchFamily="34" charset="0"/>
              </a:rPr>
              <a:t>Acu</a:t>
            </a:r>
            <a:r>
              <a:rPr lang="en-IN" sz="2800" dirty="0">
                <a:latin typeface="Arial Rounded MT Bold" panose="020F0704030504030204" pitchFamily="34" charset="0"/>
              </a:rPr>
              <a:t>), </a:t>
            </a:r>
          </a:p>
          <a:p>
            <a:r>
              <a:rPr lang="en-IN" sz="2800" dirty="0">
                <a:latin typeface="Arial Rounded MT Bold" panose="020F0704030504030204" pitchFamily="34" charset="0"/>
              </a:rPr>
              <a:t>Dip. Diab., Dip. Software based statistics, </a:t>
            </a:r>
          </a:p>
          <a:p>
            <a:r>
              <a:rPr lang="en-IN" sz="2800" dirty="0" err="1">
                <a:latin typeface="Arial Rounded MT Bold" panose="020F0704030504030204" pitchFamily="34" charset="0"/>
              </a:rPr>
              <a:t>Phd</a:t>
            </a:r>
            <a:r>
              <a:rPr lang="en-IN" sz="2800" dirty="0">
                <a:latin typeface="Arial Rounded MT Bold" panose="020F0704030504030204" pitchFamily="34" charset="0"/>
              </a:rPr>
              <a:t> (physio) IDRA CUGRA </a:t>
            </a:r>
          </a:p>
          <a:p>
            <a:endParaRPr lang="en-IN" dirty="0"/>
          </a:p>
        </p:txBody>
      </p:sp>
    </p:spTree>
    <p:extLst>
      <p:ext uri="{BB962C8B-B14F-4D97-AF65-F5344CB8AC3E}">
        <p14:creationId xmlns:p14="http://schemas.microsoft.com/office/powerpoint/2010/main" val="224747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534D-5A34-4135-8AF8-31D078761923}"/>
              </a:ext>
            </a:extLst>
          </p:cNvPr>
          <p:cNvSpPr>
            <a:spLocks noGrp="1"/>
          </p:cNvSpPr>
          <p:nvPr>
            <p:ph type="title"/>
          </p:nvPr>
        </p:nvSpPr>
        <p:spPr/>
        <p:txBody>
          <a:bodyPr/>
          <a:lstStyle/>
          <a:p>
            <a:r>
              <a:rPr lang="en-US" dirty="0"/>
              <a:t>Initial evaluation </a:t>
            </a:r>
            <a:endParaRPr lang="en-IN" dirty="0"/>
          </a:p>
        </p:txBody>
      </p:sp>
      <p:sp>
        <p:nvSpPr>
          <p:cNvPr id="3" name="Content Placeholder 2">
            <a:extLst>
              <a:ext uri="{FF2B5EF4-FFF2-40B4-BE49-F238E27FC236}">
                <a16:creationId xmlns:a16="http://schemas.microsoft.com/office/drawing/2014/main" id="{3606A0A8-8215-419A-A688-148280DAFA55}"/>
              </a:ext>
            </a:extLst>
          </p:cNvPr>
          <p:cNvSpPr>
            <a:spLocks noGrp="1"/>
          </p:cNvSpPr>
          <p:nvPr>
            <p:ph idx="1"/>
          </p:nvPr>
        </p:nvSpPr>
        <p:spPr/>
        <p:txBody>
          <a:bodyPr>
            <a:normAutofit fontScale="92500" lnSpcReduction="10000"/>
          </a:bodyPr>
          <a:lstStyle/>
          <a:p>
            <a:pPr algn="just">
              <a:lnSpc>
                <a:spcPct val="150000"/>
              </a:lnSpc>
            </a:pPr>
            <a:r>
              <a:rPr lang="en-US" dirty="0"/>
              <a:t>Is the patient cyanotic?</a:t>
            </a:r>
          </a:p>
          <a:p>
            <a:pPr algn="just">
              <a:lnSpc>
                <a:spcPct val="150000"/>
              </a:lnSpc>
            </a:pPr>
            <a:r>
              <a:rPr lang="en-US" dirty="0"/>
              <a:t> Is there a left-to-right, right-to-left, or mixed shunt?</a:t>
            </a:r>
          </a:p>
          <a:p>
            <a:pPr algn="just">
              <a:lnSpc>
                <a:spcPct val="150000"/>
              </a:lnSpc>
            </a:pPr>
            <a:r>
              <a:rPr lang="en-US" dirty="0"/>
              <a:t> Is either the pulmonary or systemic circulation dependent upon the ductus?</a:t>
            </a:r>
          </a:p>
          <a:p>
            <a:pPr algn="just">
              <a:lnSpc>
                <a:spcPct val="150000"/>
              </a:lnSpc>
            </a:pPr>
            <a:r>
              <a:rPr lang="en-US" dirty="0"/>
              <a:t> Is there a pressure or volume overload on any of the cardiac chambers?</a:t>
            </a:r>
          </a:p>
          <a:p>
            <a:pPr algn="just">
              <a:lnSpc>
                <a:spcPct val="150000"/>
              </a:lnSpc>
            </a:pPr>
            <a:r>
              <a:rPr lang="en-US" dirty="0"/>
              <a:t> What compensatory mechanisms or stabilizing therapies are in place?</a:t>
            </a:r>
          </a:p>
          <a:p>
            <a:pPr algn="just">
              <a:lnSpc>
                <a:spcPct val="150000"/>
              </a:lnSpc>
            </a:pPr>
            <a:r>
              <a:rPr lang="en-US" dirty="0"/>
              <a:t> What is the current degree of cardiopulmonary reserve?</a:t>
            </a:r>
          </a:p>
          <a:p>
            <a:pPr algn="just">
              <a:lnSpc>
                <a:spcPct val="150000"/>
              </a:lnSpc>
            </a:pPr>
            <a:r>
              <a:rPr lang="en-US" dirty="0"/>
              <a:t> Is there a risk of deterioration if FIO2 or ventilation is increased?</a:t>
            </a:r>
          </a:p>
          <a:p>
            <a:endParaRPr lang="en-IN" dirty="0"/>
          </a:p>
        </p:txBody>
      </p:sp>
    </p:spTree>
    <p:extLst>
      <p:ext uri="{BB962C8B-B14F-4D97-AF65-F5344CB8AC3E}">
        <p14:creationId xmlns:p14="http://schemas.microsoft.com/office/powerpoint/2010/main" val="123183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5B74-2A53-4334-AF1F-B7AF9E6FC46D}"/>
              </a:ext>
            </a:extLst>
          </p:cNvPr>
          <p:cNvSpPr>
            <a:spLocks noGrp="1"/>
          </p:cNvSpPr>
          <p:nvPr>
            <p:ph type="title"/>
          </p:nvPr>
        </p:nvSpPr>
        <p:spPr/>
        <p:txBody>
          <a:bodyPr/>
          <a:lstStyle/>
          <a:p>
            <a:r>
              <a:rPr lang="en-US" dirty="0"/>
              <a:t>If the shunt is 1:1 </a:t>
            </a:r>
            <a:endParaRPr lang="en-IN" dirty="0"/>
          </a:p>
        </p:txBody>
      </p:sp>
      <p:sp>
        <p:nvSpPr>
          <p:cNvPr id="3" name="Content Placeholder 2">
            <a:extLst>
              <a:ext uri="{FF2B5EF4-FFF2-40B4-BE49-F238E27FC236}">
                <a16:creationId xmlns:a16="http://schemas.microsoft.com/office/drawing/2014/main" id="{211B761F-446E-4BA4-9751-5EF29AE4FBCD}"/>
              </a:ext>
            </a:extLst>
          </p:cNvPr>
          <p:cNvSpPr>
            <a:spLocks noGrp="1"/>
          </p:cNvSpPr>
          <p:nvPr>
            <p:ph idx="1"/>
          </p:nvPr>
        </p:nvSpPr>
        <p:spPr/>
        <p:txBody>
          <a:bodyPr/>
          <a:lstStyle/>
          <a:p>
            <a:endParaRPr lang="en-US" dirty="0"/>
          </a:p>
          <a:p>
            <a:endParaRPr lang="en-IN" dirty="0"/>
          </a:p>
          <a:p>
            <a:endParaRPr lang="en-IN" dirty="0"/>
          </a:p>
          <a:p>
            <a:r>
              <a:rPr lang="en-IN" dirty="0"/>
              <a:t>Arterial  saturation of 75 to 85 may be acceptable in infants</a:t>
            </a:r>
          </a:p>
          <a:p>
            <a:endParaRPr lang="en-IN" dirty="0"/>
          </a:p>
          <a:p>
            <a:r>
              <a:rPr lang="en-IN" dirty="0"/>
              <a:t>Saturation , pulse and blood pressure in both arms  </a:t>
            </a:r>
          </a:p>
        </p:txBody>
      </p:sp>
    </p:spTree>
    <p:extLst>
      <p:ext uri="{BB962C8B-B14F-4D97-AF65-F5344CB8AC3E}">
        <p14:creationId xmlns:p14="http://schemas.microsoft.com/office/powerpoint/2010/main" val="387518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49F9-BBFE-4BA5-8D47-49029F6AD28A}"/>
              </a:ext>
            </a:extLst>
          </p:cNvPr>
          <p:cNvSpPr>
            <a:spLocks noGrp="1"/>
          </p:cNvSpPr>
          <p:nvPr>
            <p:ph type="title"/>
          </p:nvPr>
        </p:nvSpPr>
        <p:spPr/>
        <p:txBody>
          <a:bodyPr/>
          <a:lstStyle/>
          <a:p>
            <a:r>
              <a:rPr lang="en-IN" dirty="0"/>
              <a:t>Preoperative work up </a:t>
            </a:r>
          </a:p>
        </p:txBody>
      </p:sp>
      <p:sp>
        <p:nvSpPr>
          <p:cNvPr id="3" name="Content Placeholder 2">
            <a:extLst>
              <a:ext uri="{FF2B5EF4-FFF2-40B4-BE49-F238E27FC236}">
                <a16:creationId xmlns:a16="http://schemas.microsoft.com/office/drawing/2014/main" id="{46F385B7-CB6D-4472-AEE6-90FCB877ED97}"/>
              </a:ext>
            </a:extLst>
          </p:cNvPr>
          <p:cNvSpPr>
            <a:spLocks noGrp="1"/>
          </p:cNvSpPr>
          <p:nvPr>
            <p:ph idx="1"/>
          </p:nvPr>
        </p:nvSpPr>
        <p:spPr/>
        <p:txBody>
          <a:bodyPr>
            <a:noAutofit/>
          </a:bodyPr>
          <a:lstStyle/>
          <a:p>
            <a:pPr algn="l"/>
            <a:r>
              <a:rPr lang="en-IN" sz="2800" dirty="0">
                <a:latin typeface="Mongolian Baiti" panose="03000500000000000000" pitchFamily="66" charset="0"/>
                <a:cs typeface="Mongolian Baiti" panose="03000500000000000000" pitchFamily="66" charset="0"/>
              </a:rPr>
              <a:t>A</a:t>
            </a:r>
            <a:r>
              <a:rPr lang="en-IN" sz="2800" b="0" i="0" u="none" strike="noStrike" baseline="0" dirty="0">
                <a:latin typeface="Mongolian Baiti" panose="03000500000000000000" pitchFamily="66" charset="0"/>
                <a:cs typeface="Mongolian Baiti" panose="03000500000000000000" pitchFamily="66" charset="0"/>
              </a:rPr>
              <a:t>irway abnormalities,</a:t>
            </a:r>
          </a:p>
          <a:p>
            <a:pPr algn="l"/>
            <a:r>
              <a:rPr lang="en-US" sz="2800" b="0" i="0" u="none" strike="noStrike" baseline="0" dirty="0">
                <a:latin typeface="Mongolian Baiti" panose="03000500000000000000" pitchFamily="66" charset="0"/>
                <a:cs typeface="Mongolian Baiti" panose="03000500000000000000" pitchFamily="66" charset="0"/>
              </a:rPr>
              <a:t>bronchospasm, gastroesophageal reflux, and issues </a:t>
            </a:r>
            <a:r>
              <a:rPr lang="en-IN" sz="2800" b="0" i="0" u="none" strike="noStrike" baseline="0" dirty="0">
                <a:latin typeface="Mongolian Baiti" panose="03000500000000000000" pitchFamily="66" charset="0"/>
                <a:cs typeface="Mongolian Baiti" panose="03000500000000000000" pitchFamily="66" charset="0"/>
              </a:rPr>
              <a:t>pertaining to vascular access.</a:t>
            </a:r>
          </a:p>
          <a:p>
            <a:pPr algn="l"/>
            <a:r>
              <a:rPr lang="en-IN" sz="2800" dirty="0">
                <a:latin typeface="Mongolian Baiti" panose="03000500000000000000" pitchFamily="66" charset="0"/>
                <a:cs typeface="Mongolian Baiti" panose="03000500000000000000" pitchFamily="66" charset="0"/>
              </a:rPr>
              <a:t>Fasting guidelines </a:t>
            </a:r>
          </a:p>
          <a:p>
            <a:pPr algn="l"/>
            <a:r>
              <a:rPr lang="en-IN" sz="2800" dirty="0">
                <a:latin typeface="Mongolian Baiti" panose="03000500000000000000" pitchFamily="66" charset="0"/>
                <a:cs typeface="Mongolian Baiti" panose="03000500000000000000" pitchFamily="66" charset="0"/>
              </a:rPr>
              <a:t>Other disease </a:t>
            </a:r>
          </a:p>
          <a:p>
            <a:pPr algn="l"/>
            <a:r>
              <a:rPr lang="en-IN" sz="2800" dirty="0">
                <a:latin typeface="Mongolian Baiti" panose="03000500000000000000" pitchFamily="66" charset="0"/>
                <a:cs typeface="Mongolian Baiti" panose="03000500000000000000" pitchFamily="66" charset="0"/>
              </a:rPr>
              <a:t>Cleft lip etc. </a:t>
            </a:r>
          </a:p>
          <a:p>
            <a:pPr algn="l"/>
            <a:endParaRPr lang="en-IN" sz="2800" dirty="0">
              <a:latin typeface="Mongolian Baiti" panose="03000500000000000000" pitchFamily="66" charset="0"/>
              <a:cs typeface="Mongolian Baiti" panose="03000500000000000000" pitchFamily="66" charset="0"/>
            </a:endParaRPr>
          </a:p>
          <a:p>
            <a:pPr algn="l"/>
            <a:r>
              <a:rPr lang="en-IN" sz="2800" dirty="0">
                <a:latin typeface="Mongolian Baiti" panose="03000500000000000000" pitchFamily="66" charset="0"/>
                <a:cs typeface="Mongolian Baiti" panose="03000500000000000000" pitchFamily="66" charset="0"/>
              </a:rPr>
              <a:t>Remember the teeth ! </a:t>
            </a:r>
          </a:p>
        </p:txBody>
      </p:sp>
      <p:pic>
        <p:nvPicPr>
          <p:cNvPr id="5" name="Picture 4">
            <a:extLst>
              <a:ext uri="{FF2B5EF4-FFF2-40B4-BE49-F238E27FC236}">
                <a16:creationId xmlns:a16="http://schemas.microsoft.com/office/drawing/2014/main" id="{FEF4B36D-A3D6-4E9B-AE05-D75A1735776E}"/>
              </a:ext>
            </a:extLst>
          </p:cNvPr>
          <p:cNvPicPr>
            <a:picLocks noChangeAspect="1"/>
          </p:cNvPicPr>
          <p:nvPr/>
        </p:nvPicPr>
        <p:blipFill>
          <a:blip r:embed="rId2"/>
          <a:stretch>
            <a:fillRect/>
          </a:stretch>
        </p:blipFill>
        <p:spPr>
          <a:xfrm>
            <a:off x="5749853" y="4811696"/>
            <a:ext cx="3204046" cy="1746205"/>
          </a:xfrm>
          <a:prstGeom prst="rect">
            <a:avLst/>
          </a:prstGeom>
        </p:spPr>
      </p:pic>
    </p:spTree>
    <p:extLst>
      <p:ext uri="{BB962C8B-B14F-4D97-AF65-F5344CB8AC3E}">
        <p14:creationId xmlns:p14="http://schemas.microsoft.com/office/powerpoint/2010/main" val="24962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EF88-5294-4ADA-AD40-920A7F0594AC}"/>
              </a:ext>
            </a:extLst>
          </p:cNvPr>
          <p:cNvSpPr>
            <a:spLocks noGrp="1"/>
          </p:cNvSpPr>
          <p:nvPr>
            <p:ph type="title"/>
          </p:nvPr>
        </p:nvSpPr>
        <p:spPr/>
        <p:txBody>
          <a:bodyPr/>
          <a:lstStyle/>
          <a:p>
            <a:r>
              <a:rPr lang="en-US" dirty="0"/>
              <a:t>Preop </a:t>
            </a:r>
            <a:endParaRPr lang="en-IN" dirty="0"/>
          </a:p>
        </p:txBody>
      </p:sp>
      <p:sp>
        <p:nvSpPr>
          <p:cNvPr id="3" name="Content Placeholder 2">
            <a:extLst>
              <a:ext uri="{FF2B5EF4-FFF2-40B4-BE49-F238E27FC236}">
                <a16:creationId xmlns:a16="http://schemas.microsoft.com/office/drawing/2014/main" id="{D0730139-2C66-47F5-83F2-36B5E67266D2}"/>
              </a:ext>
            </a:extLst>
          </p:cNvPr>
          <p:cNvSpPr>
            <a:spLocks noGrp="1"/>
          </p:cNvSpPr>
          <p:nvPr>
            <p:ph idx="1"/>
          </p:nvPr>
        </p:nvSpPr>
        <p:spPr>
          <a:xfrm>
            <a:off x="319596" y="2176805"/>
            <a:ext cx="10981678" cy="4357160"/>
          </a:xfrm>
        </p:spPr>
        <p:txBody>
          <a:bodyPr>
            <a:normAutofit/>
          </a:bodyPr>
          <a:lstStyle/>
          <a:p>
            <a:r>
              <a:rPr lang="en-US" sz="2800" dirty="0">
                <a:latin typeface="Arial Narrow" panose="020B0606020202030204" pitchFamily="34" charset="0"/>
              </a:rPr>
              <a:t>Ask with cardiologist – what is his plan ?  Procedure and access ! </a:t>
            </a:r>
          </a:p>
          <a:p>
            <a:r>
              <a:rPr lang="en-IN" sz="2800" dirty="0">
                <a:latin typeface="Arial Narrow" panose="020B0606020202030204" pitchFamily="34" charset="0"/>
              </a:rPr>
              <a:t>Rule out recent URI</a:t>
            </a:r>
          </a:p>
          <a:p>
            <a:endParaRPr lang="en-US" sz="2800" dirty="0">
              <a:latin typeface="Arial Narrow" panose="020B0606020202030204" pitchFamily="34" charset="0"/>
            </a:endParaRPr>
          </a:p>
          <a:p>
            <a:r>
              <a:rPr lang="en-US" sz="2800" dirty="0">
                <a:latin typeface="Arial Narrow" panose="020B0606020202030204" pitchFamily="34" charset="0"/>
              </a:rPr>
              <a:t>musculoskeletal abnormality</a:t>
            </a:r>
          </a:p>
          <a:p>
            <a:r>
              <a:rPr lang="en-US" sz="2800" dirty="0">
                <a:latin typeface="Arial Narrow" panose="020B0606020202030204" pitchFamily="34" charset="0"/>
              </a:rPr>
              <a:t>neurological defects</a:t>
            </a:r>
          </a:p>
          <a:p>
            <a:r>
              <a:rPr lang="en-US" sz="2800" dirty="0">
                <a:latin typeface="Arial Narrow" panose="020B0606020202030204" pitchFamily="34" charset="0"/>
              </a:rPr>
              <a:t>genitourinary irregularities</a:t>
            </a:r>
          </a:p>
          <a:p>
            <a:r>
              <a:rPr lang="en-US" sz="2800" dirty="0">
                <a:latin typeface="Arial Narrow" panose="020B0606020202030204" pitchFamily="34" charset="0"/>
              </a:rPr>
              <a:t>One congenital lesion that needs particular attention is the </a:t>
            </a:r>
            <a:r>
              <a:rPr lang="en-US" sz="2800" dirty="0" err="1">
                <a:latin typeface="Arial Narrow" panose="020B0606020202030204" pitchFamily="34" charset="0"/>
              </a:rPr>
              <a:t>atlanto</a:t>
            </a:r>
            <a:r>
              <a:rPr lang="en-US" sz="2800" dirty="0">
                <a:latin typeface="Arial Narrow" panose="020B0606020202030204" pitchFamily="34" charset="0"/>
              </a:rPr>
              <a:t>-occipital subluxation that occurs in 20% of patients with Down’s syndrome.</a:t>
            </a:r>
            <a:endParaRPr lang="en-IN" sz="2800" dirty="0">
              <a:latin typeface="Arial Narrow" panose="020B0606020202030204" pitchFamily="34" charset="0"/>
            </a:endParaRPr>
          </a:p>
        </p:txBody>
      </p:sp>
    </p:spTree>
    <p:extLst>
      <p:ext uri="{BB962C8B-B14F-4D97-AF65-F5344CB8AC3E}">
        <p14:creationId xmlns:p14="http://schemas.microsoft.com/office/powerpoint/2010/main" val="98219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F1E7-D269-48F3-BDDD-D8C173FF73BE}"/>
              </a:ext>
            </a:extLst>
          </p:cNvPr>
          <p:cNvSpPr>
            <a:spLocks noGrp="1"/>
          </p:cNvSpPr>
          <p:nvPr>
            <p:ph type="title"/>
          </p:nvPr>
        </p:nvSpPr>
        <p:spPr/>
        <p:txBody>
          <a:bodyPr/>
          <a:lstStyle/>
          <a:p>
            <a:r>
              <a:rPr lang="en-IN" dirty="0"/>
              <a:t>Investigations </a:t>
            </a:r>
          </a:p>
        </p:txBody>
      </p:sp>
      <p:sp>
        <p:nvSpPr>
          <p:cNvPr id="3" name="Content Placeholder 2">
            <a:extLst>
              <a:ext uri="{FF2B5EF4-FFF2-40B4-BE49-F238E27FC236}">
                <a16:creationId xmlns:a16="http://schemas.microsoft.com/office/drawing/2014/main" id="{F84A233A-15B0-42BA-9658-9C8454D8708F}"/>
              </a:ext>
            </a:extLst>
          </p:cNvPr>
          <p:cNvSpPr>
            <a:spLocks noGrp="1"/>
          </p:cNvSpPr>
          <p:nvPr>
            <p:ph idx="1"/>
          </p:nvPr>
        </p:nvSpPr>
        <p:spPr/>
        <p:txBody>
          <a:bodyPr/>
          <a:lstStyle/>
          <a:p>
            <a:r>
              <a:rPr lang="en-US" dirty="0"/>
              <a:t>Previous anaesthesia charts </a:t>
            </a:r>
          </a:p>
          <a:p>
            <a:endParaRPr lang="en-US" dirty="0"/>
          </a:p>
          <a:p>
            <a:endParaRPr lang="en-US" dirty="0"/>
          </a:p>
          <a:p>
            <a:r>
              <a:rPr lang="en-US" dirty="0"/>
              <a:t>ECG and a recent echocardiography and MRI reports should be reviewed along with routine laboratory studies, </a:t>
            </a:r>
          </a:p>
          <a:p>
            <a:r>
              <a:rPr lang="en-US" dirty="0"/>
              <a:t>including full blood count, </a:t>
            </a:r>
          </a:p>
          <a:p>
            <a:r>
              <a:rPr lang="en-US" dirty="0"/>
              <a:t>creatinine, urea and electrolytes</a:t>
            </a:r>
          </a:p>
          <a:p>
            <a:endParaRPr lang="en-US" dirty="0"/>
          </a:p>
          <a:p>
            <a:r>
              <a:rPr lang="en-US" dirty="0"/>
              <a:t>Cardiac OT should be ready </a:t>
            </a:r>
            <a:r>
              <a:rPr lang="en-US"/>
              <a:t>in emergencies </a:t>
            </a:r>
            <a:endParaRPr lang="en-IN" dirty="0"/>
          </a:p>
        </p:txBody>
      </p:sp>
    </p:spTree>
    <p:extLst>
      <p:ext uri="{BB962C8B-B14F-4D97-AF65-F5344CB8AC3E}">
        <p14:creationId xmlns:p14="http://schemas.microsoft.com/office/powerpoint/2010/main" val="353227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3282-DCB7-46C4-B9D8-ACF1A6CA2AAC}"/>
              </a:ext>
            </a:extLst>
          </p:cNvPr>
          <p:cNvSpPr>
            <a:spLocks noGrp="1"/>
          </p:cNvSpPr>
          <p:nvPr>
            <p:ph type="title"/>
          </p:nvPr>
        </p:nvSpPr>
        <p:spPr/>
        <p:txBody>
          <a:bodyPr/>
          <a:lstStyle/>
          <a:p>
            <a:r>
              <a:rPr lang="en-US" dirty="0"/>
              <a:t>What to see in ECHO ?? </a:t>
            </a:r>
            <a:endParaRPr lang="en-IN" dirty="0"/>
          </a:p>
        </p:txBody>
      </p:sp>
      <p:sp>
        <p:nvSpPr>
          <p:cNvPr id="3" name="Content Placeholder 2">
            <a:extLst>
              <a:ext uri="{FF2B5EF4-FFF2-40B4-BE49-F238E27FC236}">
                <a16:creationId xmlns:a16="http://schemas.microsoft.com/office/drawing/2014/main" id="{9D1B738F-FB88-4D14-AA47-B27147248A6D}"/>
              </a:ext>
            </a:extLst>
          </p:cNvPr>
          <p:cNvSpPr>
            <a:spLocks noGrp="1"/>
          </p:cNvSpPr>
          <p:nvPr>
            <p:ph sz="half" idx="1"/>
          </p:nvPr>
        </p:nvSpPr>
        <p:spPr>
          <a:xfrm>
            <a:off x="685800" y="1669003"/>
            <a:ext cx="5334000" cy="4927106"/>
          </a:xfrm>
        </p:spPr>
        <p:txBody>
          <a:bodyPr/>
          <a:lstStyle/>
          <a:p>
            <a:endParaRPr lang="en-US" dirty="0"/>
          </a:p>
          <a:p>
            <a:r>
              <a:rPr lang="en-US" sz="2400" dirty="0"/>
              <a:t>Presence of the flow obstruction (degree of obstruction or pressure gradient) and level of obstruction</a:t>
            </a:r>
          </a:p>
          <a:p>
            <a:r>
              <a:rPr lang="en-US" sz="2400" dirty="0"/>
              <a:t>Pressure gradient across the valves and intracardiac communications.</a:t>
            </a:r>
          </a:p>
          <a:p>
            <a:r>
              <a:rPr lang="en-US" sz="2400" dirty="0"/>
              <a:t> Presence and direction of the shunt</a:t>
            </a:r>
          </a:p>
          <a:p>
            <a:r>
              <a:rPr lang="en-US" sz="2400" dirty="0"/>
              <a:t> Rule out </a:t>
            </a:r>
            <a:r>
              <a:rPr lang="en-US" sz="2400" dirty="0" err="1"/>
              <a:t>suprasystemic</a:t>
            </a:r>
            <a:r>
              <a:rPr lang="en-US" sz="2400" dirty="0"/>
              <a:t> pressures in the chambers of the heart</a:t>
            </a:r>
            <a:endParaRPr lang="en-IN" sz="2400" dirty="0"/>
          </a:p>
        </p:txBody>
      </p:sp>
      <p:pic>
        <p:nvPicPr>
          <p:cNvPr id="6" name="Content Placeholder 5">
            <a:extLst>
              <a:ext uri="{FF2B5EF4-FFF2-40B4-BE49-F238E27FC236}">
                <a16:creationId xmlns:a16="http://schemas.microsoft.com/office/drawing/2014/main" id="{95346CDD-C396-4E2B-9FFD-D6452578BFCA}"/>
              </a:ext>
            </a:extLst>
          </p:cNvPr>
          <p:cNvPicPr>
            <a:picLocks noGrp="1" noChangeAspect="1"/>
          </p:cNvPicPr>
          <p:nvPr>
            <p:ph sz="half" idx="2"/>
          </p:nvPr>
        </p:nvPicPr>
        <p:blipFill>
          <a:blip r:embed="rId2"/>
          <a:stretch>
            <a:fillRect/>
          </a:stretch>
        </p:blipFill>
        <p:spPr>
          <a:xfrm>
            <a:off x="6972391" y="2193925"/>
            <a:ext cx="3733617" cy="4024313"/>
          </a:xfrm>
        </p:spPr>
      </p:pic>
    </p:spTree>
    <p:extLst>
      <p:ext uri="{BB962C8B-B14F-4D97-AF65-F5344CB8AC3E}">
        <p14:creationId xmlns:p14="http://schemas.microsoft.com/office/powerpoint/2010/main" val="4572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D0FB-C27D-4C7C-867D-6D9759707AC0}"/>
              </a:ext>
            </a:extLst>
          </p:cNvPr>
          <p:cNvSpPr>
            <a:spLocks noGrp="1"/>
          </p:cNvSpPr>
          <p:nvPr>
            <p:ph type="title"/>
          </p:nvPr>
        </p:nvSpPr>
        <p:spPr/>
        <p:txBody>
          <a:bodyPr/>
          <a:lstStyle/>
          <a:p>
            <a:r>
              <a:rPr lang="en-US" dirty="0"/>
              <a:t>Beware of Hb </a:t>
            </a:r>
            <a:endParaRPr lang="en-IN" dirty="0"/>
          </a:p>
        </p:txBody>
      </p:sp>
      <p:sp>
        <p:nvSpPr>
          <p:cNvPr id="3" name="Content Placeholder 2">
            <a:extLst>
              <a:ext uri="{FF2B5EF4-FFF2-40B4-BE49-F238E27FC236}">
                <a16:creationId xmlns:a16="http://schemas.microsoft.com/office/drawing/2014/main" id="{384EBBF9-C0A4-4E64-A660-857462A539FF}"/>
              </a:ext>
            </a:extLst>
          </p:cNvPr>
          <p:cNvSpPr>
            <a:spLocks noGrp="1"/>
          </p:cNvSpPr>
          <p:nvPr>
            <p:ph idx="1"/>
          </p:nvPr>
        </p:nvSpPr>
        <p:spPr/>
        <p:txBody>
          <a:bodyPr>
            <a:normAutofit/>
          </a:bodyPr>
          <a:lstStyle/>
          <a:p>
            <a:pPr algn="just">
              <a:lnSpc>
                <a:spcPct val="150000"/>
              </a:lnSpc>
            </a:pPr>
            <a:r>
              <a:rPr lang="en-IN" sz="2800" dirty="0">
                <a:latin typeface="Bahnschrift Light" panose="020B0502040204020203" pitchFamily="34" charset="0"/>
              </a:rPr>
              <a:t>Patient with cyanotic CHD having a haemoglobin (Hb) level &gt; 20 gm/dL or haematocrit &gt;65% may have </a:t>
            </a:r>
            <a:r>
              <a:rPr lang="en-IN" sz="2800" dirty="0" err="1">
                <a:latin typeface="Bahnschrift Light" panose="020B0502040204020203" pitchFamily="34" charset="0"/>
              </a:rPr>
              <a:t>hyperviscosity</a:t>
            </a:r>
            <a:r>
              <a:rPr lang="en-IN" sz="2800" dirty="0">
                <a:latin typeface="Bahnschrift Light" panose="020B0502040204020203" pitchFamily="34" charset="0"/>
              </a:rPr>
              <a:t>, RBC sludging, and reduced oxygen delivery to tissues which may further exaggerate in </a:t>
            </a:r>
            <a:r>
              <a:rPr lang="en-IN" sz="2800" dirty="0">
                <a:highlight>
                  <a:srgbClr val="000080"/>
                </a:highlight>
                <a:latin typeface="Bahnschrift Light" panose="020B0502040204020203" pitchFamily="34" charset="0"/>
              </a:rPr>
              <a:t>dehydrated patients </a:t>
            </a:r>
            <a:r>
              <a:rPr lang="en-IN" sz="2800" dirty="0">
                <a:latin typeface="Bahnschrift Light" panose="020B0502040204020203" pitchFamily="34" charset="0"/>
              </a:rPr>
              <a:t>and after </a:t>
            </a:r>
            <a:r>
              <a:rPr lang="en-IN" sz="2800" dirty="0">
                <a:highlight>
                  <a:srgbClr val="000080"/>
                </a:highlight>
                <a:latin typeface="Bahnschrift Light" panose="020B0502040204020203" pitchFamily="34" charset="0"/>
              </a:rPr>
              <a:t>hypothermia</a:t>
            </a:r>
            <a:r>
              <a:rPr lang="en-IN" sz="2800" dirty="0">
                <a:latin typeface="Bahnschrift Light" panose="020B0502040204020203" pitchFamily="34" charset="0"/>
              </a:rPr>
              <a:t> during the procedure</a:t>
            </a:r>
          </a:p>
        </p:txBody>
      </p:sp>
    </p:spTree>
    <p:extLst>
      <p:ext uri="{BB962C8B-B14F-4D97-AF65-F5344CB8AC3E}">
        <p14:creationId xmlns:p14="http://schemas.microsoft.com/office/powerpoint/2010/main" val="292148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7019-97E7-4B13-8A17-DC5EF40D7E3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5A2F55B-07C5-4E7B-B4CC-5684DDEB9090}"/>
              </a:ext>
            </a:extLst>
          </p:cNvPr>
          <p:cNvSpPr>
            <a:spLocks noGrp="1"/>
          </p:cNvSpPr>
          <p:nvPr>
            <p:ph idx="1"/>
          </p:nvPr>
        </p:nvSpPr>
        <p:spPr/>
        <p:txBody>
          <a:bodyPr/>
          <a:lstStyle/>
          <a:p>
            <a:pPr algn="just">
              <a:lnSpc>
                <a:spcPct val="150000"/>
              </a:lnSpc>
            </a:pPr>
            <a:r>
              <a:rPr lang="en-US" sz="2800" dirty="0">
                <a:latin typeface="Calibri" panose="020F0502020204030204" pitchFamily="34" charset="0"/>
                <a:cs typeface="Calibri" panose="020F0502020204030204" pitchFamily="34" charset="0"/>
              </a:rPr>
              <a:t>Patients with polycythemia and cyanosis may also have thrombocytopenia, hypofibrinogenemia, and low levels of vitamin K dependent clotting factors</a:t>
            </a:r>
            <a:r>
              <a:rPr lang="en-US" dirty="0"/>
              <a:t>.</a:t>
            </a:r>
          </a:p>
          <a:p>
            <a:pPr algn="just">
              <a:lnSpc>
                <a:spcPct val="150000"/>
              </a:lnSpc>
            </a:pPr>
            <a:r>
              <a:rPr lang="en-US" dirty="0"/>
              <a:t>If Hb is more than 18 or 20 – go for PT INR and </a:t>
            </a:r>
            <a:r>
              <a:rPr lang="en-US" dirty="0" err="1"/>
              <a:t>aptt</a:t>
            </a:r>
            <a:endParaRPr lang="en-IN" dirty="0"/>
          </a:p>
        </p:txBody>
      </p:sp>
    </p:spTree>
    <p:extLst>
      <p:ext uri="{BB962C8B-B14F-4D97-AF65-F5344CB8AC3E}">
        <p14:creationId xmlns:p14="http://schemas.microsoft.com/office/powerpoint/2010/main" val="304757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8986-9AA1-46BA-AC6F-ED941D76EA0F}"/>
              </a:ext>
            </a:extLst>
          </p:cNvPr>
          <p:cNvSpPr>
            <a:spLocks noGrp="1"/>
          </p:cNvSpPr>
          <p:nvPr>
            <p:ph type="title"/>
          </p:nvPr>
        </p:nvSpPr>
        <p:spPr/>
        <p:txBody>
          <a:bodyPr/>
          <a:lstStyle/>
          <a:p>
            <a:r>
              <a:rPr lang="en-US" sz="4000" b="0" i="0" u="none" strike="noStrike" baseline="0" dirty="0">
                <a:latin typeface="Times New Roman" panose="02020603050405020304" pitchFamily="18" charset="0"/>
                <a:cs typeface="Times New Roman" panose="02020603050405020304" pitchFamily="18" charset="0"/>
              </a:rPr>
              <a:t>Premedication</a:t>
            </a:r>
            <a:endParaRPr lang="en-IN" dirty="0"/>
          </a:p>
        </p:txBody>
      </p:sp>
      <p:sp>
        <p:nvSpPr>
          <p:cNvPr id="3" name="Content Placeholder 2">
            <a:extLst>
              <a:ext uri="{FF2B5EF4-FFF2-40B4-BE49-F238E27FC236}">
                <a16:creationId xmlns:a16="http://schemas.microsoft.com/office/drawing/2014/main" id="{26696366-967D-4700-BFEC-E5C455DDE98E}"/>
              </a:ext>
            </a:extLst>
          </p:cNvPr>
          <p:cNvSpPr>
            <a:spLocks noGrp="1"/>
          </p:cNvSpPr>
          <p:nvPr>
            <p:ph idx="1"/>
          </p:nvPr>
        </p:nvSpPr>
        <p:spPr/>
        <p:txBody>
          <a:bodyPr>
            <a:normAutofit fontScale="85000" lnSpcReduction="20000"/>
          </a:bodyPr>
          <a:lstStyle/>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Premedication is not commonly used but may benefit anxious older children particularly who may have had multiple procedures.</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Clearly safety must be considered in the smaller, more cyanotic children or those with poor ventricular function. </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Midazolam up to 0.5 mg /kg orally (up to a maximum 20 mg) </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IN" sz="2400" b="0" i="0" u="none" strike="noStrike" baseline="0" dirty="0">
                <a:latin typeface="Times New Roman" panose="02020603050405020304" pitchFamily="18" charset="0"/>
                <a:cs typeface="Times New Roman" panose="02020603050405020304" pitchFamily="18" charset="0"/>
              </a:rPr>
              <a:t>Parental presence, </a:t>
            </a:r>
          </a:p>
          <a:p>
            <a:pPr algn="just">
              <a:lnSpc>
                <a:spcPct val="150000"/>
              </a:lnSpc>
            </a:pPr>
            <a:r>
              <a:rPr lang="en-IN" sz="2400" b="0" i="0" u="none" strike="noStrike" baseline="0" dirty="0">
                <a:latin typeface="Times New Roman" panose="02020603050405020304" pitchFamily="18" charset="0"/>
                <a:cs typeface="Times New Roman" panose="02020603050405020304" pitchFamily="18" charset="0"/>
              </a:rPr>
              <a:t>distraction techniques </a:t>
            </a:r>
          </a:p>
          <a:p>
            <a:pPr algn="just">
              <a:lnSpc>
                <a:spcPct val="150000"/>
              </a:lnSpc>
            </a:pPr>
            <a:r>
              <a:rPr lang="en-IN" sz="2400" b="0" i="0" u="none" strike="noStrike" baseline="0" dirty="0">
                <a:latin typeface="Times New Roman" panose="02020603050405020304" pitchFamily="18" charset="0"/>
                <a:cs typeface="Times New Roman" panose="02020603050405020304" pitchFamily="18" charset="0"/>
              </a:rPr>
              <a:t>and assistance of </a:t>
            </a:r>
            <a:r>
              <a:rPr lang="en-US" sz="2400" b="0" i="0" u="none" strike="noStrike" baseline="0" dirty="0">
                <a:latin typeface="Times New Roman" panose="02020603050405020304" pitchFamily="18" charset="0"/>
                <a:cs typeface="Times New Roman" panose="02020603050405020304" pitchFamily="18" charset="0"/>
              </a:rPr>
              <a:t>play therapists are alternative means of reducing anxiety.</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59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AB98-56F4-41AF-BDBC-2FB38DD0880D}"/>
              </a:ext>
            </a:extLst>
          </p:cNvPr>
          <p:cNvSpPr>
            <a:spLocks noGrp="1"/>
          </p:cNvSpPr>
          <p:nvPr>
            <p:ph type="title"/>
          </p:nvPr>
        </p:nvSpPr>
        <p:spPr/>
        <p:txBody>
          <a:bodyPr/>
          <a:lstStyle/>
          <a:p>
            <a:r>
              <a:rPr lang="en-US" dirty="0"/>
              <a:t>Cath lab problems </a:t>
            </a:r>
            <a:endParaRPr lang="en-IN" dirty="0"/>
          </a:p>
        </p:txBody>
      </p:sp>
      <p:sp>
        <p:nvSpPr>
          <p:cNvPr id="3" name="Content Placeholder 2">
            <a:extLst>
              <a:ext uri="{FF2B5EF4-FFF2-40B4-BE49-F238E27FC236}">
                <a16:creationId xmlns:a16="http://schemas.microsoft.com/office/drawing/2014/main" id="{46DD7445-BD29-49DE-AFE4-0718C1D7F6D0}"/>
              </a:ext>
            </a:extLst>
          </p:cNvPr>
          <p:cNvSpPr>
            <a:spLocks noGrp="1"/>
          </p:cNvSpPr>
          <p:nvPr>
            <p:ph idx="1"/>
          </p:nvPr>
        </p:nvSpPr>
        <p:spPr/>
        <p:txBody>
          <a:bodyPr/>
          <a:lstStyle/>
          <a:p>
            <a:r>
              <a:rPr lang="en-US" dirty="0"/>
              <a:t>The </a:t>
            </a:r>
            <a:r>
              <a:rPr lang="en-US" dirty="0" err="1"/>
              <a:t>anaesthesiologist</a:t>
            </a:r>
            <a:r>
              <a:rPr lang="en-US" dirty="0"/>
              <a:t> who is more comfortable in the operation theatre often describes the environment of the cath. Lab. as “unknown”.</a:t>
            </a:r>
          </a:p>
          <a:p>
            <a:endParaRPr lang="en-US" dirty="0"/>
          </a:p>
          <a:p>
            <a:r>
              <a:rPr lang="en-US" dirty="0"/>
              <a:t>Access to the patient is difficult due to fluoroscopy equipment all around the patient with dimmed light and movable tables.</a:t>
            </a:r>
          </a:p>
          <a:p>
            <a:endParaRPr lang="en-US" dirty="0"/>
          </a:p>
          <a:p>
            <a:r>
              <a:rPr lang="en-US" dirty="0" err="1"/>
              <a:t>Anaesthesiologist</a:t>
            </a:r>
            <a:r>
              <a:rPr lang="en-US" dirty="0"/>
              <a:t> must be assured easy access to the patient and in particular to the patient’s airway.</a:t>
            </a:r>
            <a:endParaRPr lang="en-IN" dirty="0"/>
          </a:p>
        </p:txBody>
      </p:sp>
    </p:spTree>
    <p:extLst>
      <p:ext uri="{BB962C8B-B14F-4D97-AF65-F5344CB8AC3E}">
        <p14:creationId xmlns:p14="http://schemas.microsoft.com/office/powerpoint/2010/main" val="4883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8C91-72C9-41B3-A558-D15B99D222C0}"/>
              </a:ext>
            </a:extLst>
          </p:cNvPr>
          <p:cNvSpPr>
            <a:spLocks noGrp="1"/>
          </p:cNvSpPr>
          <p:nvPr>
            <p:ph type="title"/>
          </p:nvPr>
        </p:nvSpPr>
        <p:spPr/>
        <p:txBody>
          <a:bodyPr/>
          <a:lstStyle/>
          <a:p>
            <a:r>
              <a:rPr lang="en-US" dirty="0"/>
              <a:t>Declaration </a:t>
            </a:r>
            <a:endParaRPr lang="en-IN" dirty="0"/>
          </a:p>
        </p:txBody>
      </p:sp>
      <p:sp>
        <p:nvSpPr>
          <p:cNvPr id="3" name="Content Placeholder 2">
            <a:extLst>
              <a:ext uri="{FF2B5EF4-FFF2-40B4-BE49-F238E27FC236}">
                <a16:creationId xmlns:a16="http://schemas.microsoft.com/office/drawing/2014/main" id="{13566315-2652-4529-9AF4-F1B4A3A9F8BD}"/>
              </a:ext>
            </a:extLst>
          </p:cNvPr>
          <p:cNvSpPr>
            <a:spLocks noGrp="1"/>
          </p:cNvSpPr>
          <p:nvPr>
            <p:ph idx="1"/>
          </p:nvPr>
        </p:nvSpPr>
        <p:spPr/>
        <p:txBody>
          <a:bodyPr/>
          <a:lstStyle/>
          <a:p>
            <a:endParaRPr lang="en-IN" dirty="0"/>
          </a:p>
        </p:txBody>
      </p:sp>
      <p:sp>
        <p:nvSpPr>
          <p:cNvPr id="4" name="Rectangle 3">
            <a:extLst>
              <a:ext uri="{FF2B5EF4-FFF2-40B4-BE49-F238E27FC236}">
                <a16:creationId xmlns:a16="http://schemas.microsoft.com/office/drawing/2014/main" id="{74A4D4DF-6DA7-4E77-9412-CF9E85AB1003}"/>
              </a:ext>
            </a:extLst>
          </p:cNvPr>
          <p:cNvSpPr/>
          <p:nvPr/>
        </p:nvSpPr>
        <p:spPr>
          <a:xfrm>
            <a:off x="2895600" y="2618913"/>
            <a:ext cx="5529309" cy="2974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Black" panose="020B0A04020102020204" pitchFamily="34" charset="0"/>
              </a:rPr>
              <a:t>Pediatric </a:t>
            </a:r>
            <a:r>
              <a:rPr lang="en-US" sz="2800" dirty="0" err="1">
                <a:latin typeface="Arial Black" panose="020B0A04020102020204" pitchFamily="34" charset="0"/>
              </a:rPr>
              <a:t>anaesthesiologist</a:t>
            </a:r>
            <a:r>
              <a:rPr lang="en-US" sz="2800" dirty="0">
                <a:latin typeface="Arial Black" panose="020B0A04020102020204" pitchFamily="34" charset="0"/>
              </a:rPr>
              <a:t> </a:t>
            </a:r>
          </a:p>
          <a:p>
            <a:pPr algn="ctr"/>
            <a:endParaRPr lang="en-US" sz="2800" dirty="0">
              <a:latin typeface="Arial Black" panose="020B0A04020102020204" pitchFamily="34" charset="0"/>
            </a:endParaRPr>
          </a:p>
          <a:p>
            <a:pPr algn="ctr"/>
            <a:r>
              <a:rPr lang="en-US" sz="2800" dirty="0">
                <a:latin typeface="Arial Black" panose="020B0A04020102020204" pitchFamily="34" charset="0"/>
              </a:rPr>
              <a:t>Cardiac </a:t>
            </a:r>
            <a:r>
              <a:rPr lang="en-US" sz="2800" dirty="0" err="1">
                <a:latin typeface="Arial Black" panose="020B0A04020102020204" pitchFamily="34" charset="0"/>
              </a:rPr>
              <a:t>anaesthesiologist</a:t>
            </a:r>
            <a:r>
              <a:rPr lang="en-US" sz="2800" dirty="0">
                <a:latin typeface="Arial Black" panose="020B0A04020102020204" pitchFamily="34" charset="0"/>
              </a:rPr>
              <a:t> </a:t>
            </a:r>
          </a:p>
          <a:p>
            <a:pPr algn="ctr"/>
            <a:endParaRPr lang="en-US" sz="2800" dirty="0">
              <a:latin typeface="Arial Black" panose="020B0A04020102020204" pitchFamily="34" charset="0"/>
            </a:endParaRPr>
          </a:p>
          <a:p>
            <a:pPr algn="ctr"/>
            <a:r>
              <a:rPr lang="en-US" sz="2800" dirty="0">
                <a:latin typeface="Arial Black" panose="020B0A04020102020204" pitchFamily="34" charset="0"/>
              </a:rPr>
              <a:t>?? </a:t>
            </a:r>
            <a:endParaRPr lang="en-IN" sz="2800" dirty="0">
              <a:latin typeface="Arial Black" panose="020B0A04020102020204" pitchFamily="34" charset="0"/>
            </a:endParaRPr>
          </a:p>
        </p:txBody>
      </p:sp>
    </p:spTree>
    <p:extLst>
      <p:ext uri="{BB962C8B-B14F-4D97-AF65-F5344CB8AC3E}">
        <p14:creationId xmlns:p14="http://schemas.microsoft.com/office/powerpoint/2010/main" val="1412337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6297E-5841-4AB3-AB28-C2C0C266C35D}"/>
              </a:ext>
            </a:extLst>
          </p:cNvPr>
          <p:cNvSpPr>
            <a:spLocks noGrp="1"/>
          </p:cNvSpPr>
          <p:nvPr>
            <p:ph type="title"/>
          </p:nvPr>
        </p:nvSpPr>
        <p:spPr/>
        <p:txBody>
          <a:bodyPr/>
          <a:lstStyle/>
          <a:p>
            <a:r>
              <a:rPr lang="en-US" dirty="0"/>
              <a:t>General anesthesia – pros and cons </a:t>
            </a:r>
            <a:endParaRPr lang="en-IN" dirty="0"/>
          </a:p>
        </p:txBody>
      </p:sp>
      <p:sp>
        <p:nvSpPr>
          <p:cNvPr id="5" name="Content Placeholder 4">
            <a:extLst>
              <a:ext uri="{FF2B5EF4-FFF2-40B4-BE49-F238E27FC236}">
                <a16:creationId xmlns:a16="http://schemas.microsoft.com/office/drawing/2014/main" id="{E96F5F10-7D48-4B0A-9263-0B48F1B66571}"/>
              </a:ext>
            </a:extLst>
          </p:cNvPr>
          <p:cNvSpPr>
            <a:spLocks noGrp="1"/>
          </p:cNvSpPr>
          <p:nvPr>
            <p:ph sz="half" idx="1"/>
          </p:nvPr>
        </p:nvSpPr>
        <p:spPr>
          <a:xfrm>
            <a:off x="685800" y="2194559"/>
            <a:ext cx="3824056" cy="4024125"/>
          </a:xfrm>
        </p:spPr>
        <p:txBody>
          <a:bodyPr/>
          <a:lstStyle/>
          <a:p>
            <a:r>
              <a:rPr lang="en-US" dirty="0"/>
              <a:t>Immobile </a:t>
            </a:r>
          </a:p>
          <a:p>
            <a:r>
              <a:rPr lang="en-US" dirty="0"/>
              <a:t>Fear nil </a:t>
            </a:r>
          </a:p>
          <a:p>
            <a:r>
              <a:rPr lang="en-US" dirty="0"/>
              <a:t>May cooperate </a:t>
            </a:r>
          </a:p>
          <a:p>
            <a:pPr marL="0" indent="0">
              <a:buNone/>
            </a:pPr>
            <a:r>
              <a:rPr lang="en-US" dirty="0"/>
              <a:t>for next procedures </a:t>
            </a:r>
          </a:p>
          <a:p>
            <a:endParaRPr lang="en-US" dirty="0"/>
          </a:p>
          <a:p>
            <a:r>
              <a:rPr lang="en-US" dirty="0"/>
              <a:t>Airway secure </a:t>
            </a:r>
          </a:p>
          <a:p>
            <a:r>
              <a:rPr lang="en-US" dirty="0"/>
              <a:t>PETCO2 control </a:t>
            </a:r>
            <a:endParaRPr lang="en-IN" dirty="0"/>
          </a:p>
        </p:txBody>
      </p:sp>
      <p:sp>
        <p:nvSpPr>
          <p:cNvPr id="6" name="Content Placeholder 5">
            <a:extLst>
              <a:ext uri="{FF2B5EF4-FFF2-40B4-BE49-F238E27FC236}">
                <a16:creationId xmlns:a16="http://schemas.microsoft.com/office/drawing/2014/main" id="{9B0D1D34-63CB-4EA9-B361-E7003DC02932}"/>
              </a:ext>
            </a:extLst>
          </p:cNvPr>
          <p:cNvSpPr>
            <a:spLocks noGrp="1"/>
          </p:cNvSpPr>
          <p:nvPr>
            <p:ph sz="half" idx="2"/>
          </p:nvPr>
        </p:nvSpPr>
        <p:spPr>
          <a:xfrm>
            <a:off x="4856085" y="2194559"/>
            <a:ext cx="6650115" cy="4024125"/>
          </a:xfrm>
        </p:spPr>
        <p:txBody>
          <a:bodyPr/>
          <a:lstStyle/>
          <a:p>
            <a:r>
              <a:rPr lang="en-US" dirty="0" err="1">
                <a:solidFill>
                  <a:srgbClr val="FFFF00"/>
                </a:solidFill>
              </a:rPr>
              <a:t>venodilation</a:t>
            </a:r>
            <a:r>
              <a:rPr lang="en-US" dirty="0">
                <a:solidFill>
                  <a:srgbClr val="FFFF00"/>
                </a:solidFill>
              </a:rPr>
              <a:t>, decreased SVR and myocardial depression,</a:t>
            </a:r>
          </a:p>
          <a:p>
            <a:endParaRPr lang="en-US" dirty="0">
              <a:solidFill>
                <a:srgbClr val="FFFF00"/>
              </a:solidFill>
            </a:endParaRPr>
          </a:p>
          <a:p>
            <a:r>
              <a:rPr lang="en-US" dirty="0">
                <a:solidFill>
                  <a:srgbClr val="FFFF00"/>
                </a:solidFill>
              </a:rPr>
              <a:t>They may interfere with measurements </a:t>
            </a:r>
          </a:p>
          <a:p>
            <a:endParaRPr lang="en-US" dirty="0">
              <a:solidFill>
                <a:srgbClr val="FFFF00"/>
              </a:solidFill>
            </a:endParaRPr>
          </a:p>
          <a:p>
            <a:r>
              <a:rPr lang="en-US" dirty="0">
                <a:solidFill>
                  <a:srgbClr val="FFFF00"/>
                </a:solidFill>
              </a:rPr>
              <a:t>Positive pressure ventilation reduces venous return, altering the flow across valves and shunts, and decreases the metabolic rate, decreasing oxygen consumption, further altering hemodynamics</a:t>
            </a:r>
            <a:endParaRPr lang="en-IN" dirty="0">
              <a:solidFill>
                <a:srgbClr val="FFFF00"/>
              </a:solidFill>
            </a:endParaRPr>
          </a:p>
        </p:txBody>
      </p:sp>
    </p:spTree>
    <p:extLst>
      <p:ext uri="{BB962C8B-B14F-4D97-AF65-F5344CB8AC3E}">
        <p14:creationId xmlns:p14="http://schemas.microsoft.com/office/powerpoint/2010/main" val="324990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C188-CE2C-4F5C-B733-05CCD335AA19}"/>
              </a:ext>
            </a:extLst>
          </p:cNvPr>
          <p:cNvSpPr>
            <a:spLocks noGrp="1"/>
          </p:cNvSpPr>
          <p:nvPr>
            <p:ph type="title"/>
          </p:nvPr>
        </p:nvSpPr>
        <p:spPr/>
        <p:txBody>
          <a:bodyPr/>
          <a:lstStyle/>
          <a:p>
            <a:r>
              <a:rPr lang="en-US" dirty="0"/>
              <a:t>Agents </a:t>
            </a:r>
            <a:endParaRPr lang="en-IN" dirty="0"/>
          </a:p>
        </p:txBody>
      </p:sp>
      <p:sp>
        <p:nvSpPr>
          <p:cNvPr id="3" name="Content Placeholder 2">
            <a:extLst>
              <a:ext uri="{FF2B5EF4-FFF2-40B4-BE49-F238E27FC236}">
                <a16:creationId xmlns:a16="http://schemas.microsoft.com/office/drawing/2014/main" id="{50495F0F-4874-4723-A1F0-269CC7CCD5B7}"/>
              </a:ext>
            </a:extLst>
          </p:cNvPr>
          <p:cNvSpPr>
            <a:spLocks noGrp="1"/>
          </p:cNvSpPr>
          <p:nvPr>
            <p:ph sz="half" idx="1"/>
          </p:nvPr>
        </p:nvSpPr>
        <p:spPr/>
        <p:txBody>
          <a:bodyPr/>
          <a:lstStyle/>
          <a:p>
            <a:endParaRPr lang="en-US" dirty="0"/>
          </a:p>
          <a:p>
            <a:endParaRPr lang="en-IN" dirty="0"/>
          </a:p>
          <a:p>
            <a:r>
              <a:rPr lang="en-IN" dirty="0"/>
              <a:t>Sevoflurane is OK </a:t>
            </a:r>
          </a:p>
          <a:p>
            <a:r>
              <a:rPr lang="en-IN" dirty="0"/>
              <a:t>But with side effects </a:t>
            </a:r>
          </a:p>
          <a:p>
            <a:endParaRPr lang="en-IN" dirty="0"/>
          </a:p>
          <a:p>
            <a:r>
              <a:rPr lang="en-IN" dirty="0"/>
              <a:t>Nitrous has two problems – </a:t>
            </a:r>
          </a:p>
          <a:p>
            <a:r>
              <a:rPr lang="en-IN" dirty="0"/>
              <a:t>air embolism </a:t>
            </a:r>
          </a:p>
          <a:p>
            <a:endParaRPr lang="en-IN" dirty="0"/>
          </a:p>
          <a:p>
            <a:r>
              <a:rPr lang="en-IN" dirty="0"/>
              <a:t>Pulmonary hypertension </a:t>
            </a:r>
          </a:p>
        </p:txBody>
      </p:sp>
      <p:sp>
        <p:nvSpPr>
          <p:cNvPr id="4" name="Content Placeholder 3">
            <a:extLst>
              <a:ext uri="{FF2B5EF4-FFF2-40B4-BE49-F238E27FC236}">
                <a16:creationId xmlns:a16="http://schemas.microsoft.com/office/drawing/2014/main" id="{28EB574C-5020-44EC-A33D-BB260D4C2E80}"/>
              </a:ext>
            </a:extLst>
          </p:cNvPr>
          <p:cNvSpPr>
            <a:spLocks noGrp="1"/>
          </p:cNvSpPr>
          <p:nvPr>
            <p:ph sz="half" idx="2"/>
          </p:nvPr>
        </p:nvSpPr>
        <p:spPr/>
        <p:txBody>
          <a:bodyPr/>
          <a:lstStyle/>
          <a:p>
            <a:r>
              <a:rPr lang="en-US" dirty="0"/>
              <a:t>remifentanil offers stability and rapid titration, but can adversely affect electrophysiologic studies by slowing both sinus and atrioventricular nodal function when given in moderate to high dose infusions</a:t>
            </a:r>
            <a:endParaRPr lang="en-IN" dirty="0"/>
          </a:p>
        </p:txBody>
      </p:sp>
    </p:spTree>
    <p:extLst>
      <p:ext uri="{BB962C8B-B14F-4D97-AF65-F5344CB8AC3E}">
        <p14:creationId xmlns:p14="http://schemas.microsoft.com/office/powerpoint/2010/main" val="18562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D859-7942-4991-8714-008170B664D3}"/>
              </a:ext>
            </a:extLst>
          </p:cNvPr>
          <p:cNvSpPr>
            <a:spLocks noGrp="1"/>
          </p:cNvSpPr>
          <p:nvPr>
            <p:ph type="title"/>
          </p:nvPr>
        </p:nvSpPr>
        <p:spPr/>
        <p:txBody>
          <a:bodyPr/>
          <a:lstStyle/>
          <a:p>
            <a:r>
              <a:rPr lang="en-IN" dirty="0"/>
              <a:t>Induction</a:t>
            </a:r>
          </a:p>
        </p:txBody>
      </p:sp>
      <p:sp>
        <p:nvSpPr>
          <p:cNvPr id="3" name="Content Placeholder 2">
            <a:extLst>
              <a:ext uri="{FF2B5EF4-FFF2-40B4-BE49-F238E27FC236}">
                <a16:creationId xmlns:a16="http://schemas.microsoft.com/office/drawing/2014/main" id="{22F8BB8C-F853-4FBC-A07A-1BC161AF78F3}"/>
              </a:ext>
            </a:extLst>
          </p:cNvPr>
          <p:cNvSpPr>
            <a:spLocks noGrp="1"/>
          </p:cNvSpPr>
          <p:nvPr>
            <p:ph idx="1"/>
          </p:nvPr>
        </p:nvSpPr>
        <p:spPr/>
        <p:txBody>
          <a:bodyPr>
            <a:normAutofit lnSpcReduction="10000"/>
          </a:bodyPr>
          <a:lstStyle/>
          <a:p>
            <a:pPr marL="0" indent="0">
              <a:buNone/>
            </a:pPr>
            <a:r>
              <a:rPr lang="en-US" dirty="0"/>
              <a:t> IV access possible but not cooperating – sevoflurane induction </a:t>
            </a:r>
          </a:p>
          <a:p>
            <a:pPr marL="0" indent="0">
              <a:buNone/>
            </a:pPr>
            <a:endParaRPr lang="en-US" dirty="0"/>
          </a:p>
          <a:p>
            <a:pPr marL="0" indent="0">
              <a:buNone/>
            </a:pPr>
            <a:r>
              <a:rPr lang="en-US" dirty="0"/>
              <a:t>Otherwise </a:t>
            </a:r>
            <a:r>
              <a:rPr lang="en-US" b="1" dirty="0">
                <a:solidFill>
                  <a:srgbClr val="92D050"/>
                </a:solidFill>
              </a:rPr>
              <a:t>ketamine</a:t>
            </a:r>
            <a:r>
              <a:rPr lang="en-US" dirty="0"/>
              <a:t> or etomidate or propofol </a:t>
            </a:r>
          </a:p>
          <a:p>
            <a:pPr marL="0" indent="0">
              <a:buNone/>
            </a:pPr>
            <a:endParaRPr lang="en-US" dirty="0"/>
          </a:p>
          <a:p>
            <a:pPr marL="0" indent="0">
              <a:buNone/>
            </a:pPr>
            <a:r>
              <a:rPr lang="en-US" dirty="0"/>
              <a:t>Understand the disease </a:t>
            </a:r>
          </a:p>
          <a:p>
            <a:pPr marL="0" indent="0">
              <a:buNone/>
            </a:pPr>
            <a:endParaRPr lang="en-US" dirty="0"/>
          </a:p>
          <a:p>
            <a:pPr marL="0" indent="0">
              <a:buNone/>
            </a:pPr>
            <a:r>
              <a:rPr lang="en-US" dirty="0"/>
              <a:t>Understand the cardiac grid </a:t>
            </a:r>
          </a:p>
          <a:p>
            <a:pPr marL="0" indent="0">
              <a:buNone/>
            </a:pPr>
            <a:endParaRPr lang="en-US" dirty="0"/>
          </a:p>
          <a:p>
            <a:pPr marL="0" indent="0">
              <a:buNone/>
            </a:pPr>
            <a:r>
              <a:rPr lang="en-US" dirty="0"/>
              <a:t>Pulse rate , contractility , importance of rhythm </a:t>
            </a:r>
          </a:p>
          <a:p>
            <a:pPr marL="0" indent="0">
              <a:buNone/>
            </a:pPr>
            <a:r>
              <a:rPr lang="en-US" dirty="0"/>
              <a:t>SVR, PVR etc. </a:t>
            </a:r>
            <a:endParaRPr lang="en-IN" dirty="0"/>
          </a:p>
        </p:txBody>
      </p:sp>
      <p:sp>
        <p:nvSpPr>
          <p:cNvPr id="4" name="Rectangle 3">
            <a:extLst>
              <a:ext uri="{FF2B5EF4-FFF2-40B4-BE49-F238E27FC236}">
                <a16:creationId xmlns:a16="http://schemas.microsoft.com/office/drawing/2014/main" id="{6F2BD94E-CAA0-4E41-9598-8E6D58CAA5A1}"/>
              </a:ext>
            </a:extLst>
          </p:cNvPr>
          <p:cNvSpPr/>
          <p:nvPr/>
        </p:nvSpPr>
        <p:spPr>
          <a:xfrm>
            <a:off x="8007658" y="3429000"/>
            <a:ext cx="3852909" cy="32470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a:solidFill>
                  <a:srgbClr val="000000"/>
                </a:solidFill>
                <a:effectLst/>
                <a:latin typeface="Times New Roman" panose="02020603050405020304" pitchFamily="18" charset="0"/>
              </a:rPr>
              <a:t>Clonidine has also ben used instead of midazolam</a:t>
            </a:r>
          </a:p>
          <a:p>
            <a:pPr algn="ctr"/>
            <a:r>
              <a:rPr lang="en-US" sz="2400" b="0" i="0" dirty="0">
                <a:solidFill>
                  <a:srgbClr val="000000"/>
                </a:solidFill>
                <a:effectLst/>
                <a:latin typeface="Times New Roman" panose="02020603050405020304" pitchFamily="18" charset="0"/>
              </a:rPr>
              <a:t> </a:t>
            </a:r>
          </a:p>
          <a:p>
            <a:pPr algn="ctr"/>
            <a:r>
              <a:rPr lang="en-US" sz="2400" b="0" i="0" dirty="0">
                <a:solidFill>
                  <a:srgbClr val="000000"/>
                </a:solidFill>
                <a:effectLst/>
                <a:latin typeface="Times New Roman" panose="02020603050405020304" pitchFamily="18" charset="0"/>
              </a:rPr>
              <a:t>Dexmedetomidine is usually used in combination with another sedative drug, such as ketamine</a:t>
            </a:r>
            <a:endParaRPr lang="en-IN" sz="2400" dirty="0"/>
          </a:p>
        </p:txBody>
      </p:sp>
    </p:spTree>
    <p:extLst>
      <p:ext uri="{BB962C8B-B14F-4D97-AF65-F5344CB8AC3E}">
        <p14:creationId xmlns:p14="http://schemas.microsoft.com/office/powerpoint/2010/main" val="26856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E2357C-C981-45CD-8610-13CA95C68E6E}"/>
              </a:ext>
            </a:extLst>
          </p:cNvPr>
          <p:cNvSpPr>
            <a:spLocks noGrp="1"/>
          </p:cNvSpPr>
          <p:nvPr>
            <p:ph type="title"/>
          </p:nvPr>
        </p:nvSpPr>
        <p:spPr/>
        <p:txBody>
          <a:bodyPr/>
          <a:lstStyle/>
          <a:p>
            <a:r>
              <a:rPr lang="en-US" dirty="0"/>
              <a:t>Can we add ?? </a:t>
            </a:r>
            <a:endParaRPr lang="en-IN" dirty="0"/>
          </a:p>
        </p:txBody>
      </p:sp>
      <p:sp>
        <p:nvSpPr>
          <p:cNvPr id="5" name="Content Placeholder 4">
            <a:extLst>
              <a:ext uri="{FF2B5EF4-FFF2-40B4-BE49-F238E27FC236}">
                <a16:creationId xmlns:a16="http://schemas.microsoft.com/office/drawing/2014/main" id="{11D27DFB-8E87-435F-BC6E-161BAAAC1BAF}"/>
              </a:ext>
            </a:extLst>
          </p:cNvPr>
          <p:cNvSpPr>
            <a:spLocks noGrp="1"/>
          </p:cNvSpPr>
          <p:nvPr>
            <p:ph sz="half" idx="1"/>
          </p:nvPr>
        </p:nvSpPr>
        <p:spPr/>
        <p:txBody>
          <a:bodyPr/>
          <a:lstStyle/>
          <a:p>
            <a:endParaRPr lang="en-US" dirty="0"/>
          </a:p>
          <a:p>
            <a:r>
              <a:rPr lang="en-US" dirty="0"/>
              <a:t>Propofol </a:t>
            </a:r>
          </a:p>
          <a:p>
            <a:pPr marL="0" indent="0">
              <a:buNone/>
            </a:pPr>
            <a:endParaRPr lang="en-US" dirty="0"/>
          </a:p>
          <a:p>
            <a:r>
              <a:rPr lang="en-US" dirty="0"/>
              <a:t>there is less emergence delirium, nausea and vomiting, and more rapid recovery. It has no effect on PVR or pulmonary artery pressure (PAP) </a:t>
            </a:r>
          </a:p>
          <a:p>
            <a:r>
              <a:rPr lang="en-US" dirty="0"/>
              <a:t>, but can decrease blood pressure, heart rate, SVR and cardiac contractility</a:t>
            </a:r>
            <a:endParaRPr lang="en-IN" dirty="0"/>
          </a:p>
        </p:txBody>
      </p:sp>
      <p:sp>
        <p:nvSpPr>
          <p:cNvPr id="6" name="Content Placeholder 5">
            <a:extLst>
              <a:ext uri="{FF2B5EF4-FFF2-40B4-BE49-F238E27FC236}">
                <a16:creationId xmlns:a16="http://schemas.microsoft.com/office/drawing/2014/main" id="{839B65EC-152D-4D17-B403-E1B020017702}"/>
              </a:ext>
            </a:extLst>
          </p:cNvPr>
          <p:cNvSpPr>
            <a:spLocks noGrp="1"/>
          </p:cNvSpPr>
          <p:nvPr>
            <p:ph sz="half" idx="2"/>
          </p:nvPr>
        </p:nvSpPr>
        <p:spPr/>
        <p:txBody>
          <a:bodyPr/>
          <a:lstStyle/>
          <a:p>
            <a:r>
              <a:rPr lang="en-US" dirty="0"/>
              <a:t>Ketamine </a:t>
            </a:r>
          </a:p>
          <a:p>
            <a:endParaRPr lang="en-IN" dirty="0"/>
          </a:p>
          <a:p>
            <a:r>
              <a:rPr lang="en-US" dirty="0"/>
              <a:t>It serves as an anxiolytic, analgesic and sedative-hypnotic, while preserving airway reflexes and ventilation.</a:t>
            </a:r>
          </a:p>
          <a:p>
            <a:endParaRPr lang="en-US" dirty="0"/>
          </a:p>
          <a:p>
            <a:r>
              <a:rPr lang="en-US" dirty="0"/>
              <a:t>Disadvantages include increased salivation, dysphoria, prolonged wake-up/recovery, nausea and non-purposeful movements. </a:t>
            </a:r>
            <a:endParaRPr lang="en-IN" dirty="0"/>
          </a:p>
        </p:txBody>
      </p:sp>
    </p:spTree>
    <p:extLst>
      <p:ext uri="{BB962C8B-B14F-4D97-AF65-F5344CB8AC3E}">
        <p14:creationId xmlns:p14="http://schemas.microsoft.com/office/powerpoint/2010/main" val="30960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B9FA-294F-4E2A-B502-B462833EDC33}"/>
              </a:ext>
            </a:extLst>
          </p:cNvPr>
          <p:cNvSpPr>
            <a:spLocks noGrp="1"/>
          </p:cNvSpPr>
          <p:nvPr>
            <p:ph type="title"/>
          </p:nvPr>
        </p:nvSpPr>
        <p:spPr/>
        <p:txBody>
          <a:bodyPr/>
          <a:lstStyle/>
          <a:p>
            <a:r>
              <a:rPr lang="en-US" dirty="0"/>
              <a:t>Intubate </a:t>
            </a:r>
            <a:endParaRPr lang="en-IN" dirty="0"/>
          </a:p>
        </p:txBody>
      </p:sp>
      <p:sp>
        <p:nvSpPr>
          <p:cNvPr id="3" name="Content Placeholder 2">
            <a:extLst>
              <a:ext uri="{FF2B5EF4-FFF2-40B4-BE49-F238E27FC236}">
                <a16:creationId xmlns:a16="http://schemas.microsoft.com/office/drawing/2014/main" id="{971A57F7-D9BE-43ED-A265-55635643F746}"/>
              </a:ext>
            </a:extLst>
          </p:cNvPr>
          <p:cNvSpPr>
            <a:spLocks noGrp="1"/>
          </p:cNvSpPr>
          <p:nvPr>
            <p:ph idx="1"/>
          </p:nvPr>
        </p:nvSpPr>
        <p:spPr>
          <a:xfrm>
            <a:off x="213064" y="1677880"/>
            <a:ext cx="11293136" cy="4540805"/>
          </a:xfrm>
        </p:spPr>
        <p:txBody>
          <a:bodyPr>
            <a:normAutofit/>
          </a:bodyPr>
          <a:lstStyle/>
          <a:p>
            <a:r>
              <a:rPr lang="en-US" dirty="0"/>
              <a:t>Preferable controlled ventilation </a:t>
            </a:r>
          </a:p>
          <a:p>
            <a:r>
              <a:rPr lang="en-US" dirty="0"/>
              <a:t>Tube or SGA in short case especially older children </a:t>
            </a:r>
          </a:p>
          <a:p>
            <a:endParaRPr lang="en-US" dirty="0"/>
          </a:p>
          <a:p>
            <a:r>
              <a:rPr lang="en-US" dirty="0"/>
              <a:t>0.5 mg / Kg of atracurium </a:t>
            </a:r>
          </a:p>
          <a:p>
            <a:r>
              <a:rPr lang="en-US" dirty="0"/>
              <a:t>Cuffed tubes and avoid leaks </a:t>
            </a:r>
          </a:p>
          <a:p>
            <a:r>
              <a:rPr lang="en-US" dirty="0"/>
              <a:t>Understand hypercarbia and shunts </a:t>
            </a:r>
          </a:p>
          <a:p>
            <a:r>
              <a:rPr lang="en-US" dirty="0">
                <a:solidFill>
                  <a:srgbClr val="92D050"/>
                </a:solidFill>
              </a:rPr>
              <a:t>FiO2  25 % ? Does the cardiologist measure saturation of blood in chambers ? </a:t>
            </a:r>
          </a:p>
          <a:p>
            <a:pPr marL="0" indent="0">
              <a:buNone/>
            </a:pPr>
            <a:endParaRPr lang="en-US" dirty="0"/>
          </a:p>
          <a:p>
            <a:r>
              <a:rPr lang="en-US" dirty="0"/>
              <a:t>Central access and arterial access is usually reserved for sicker children (e.g. critical aortic stenosis in neonates) but the need should be assessed on a case-by-case basis</a:t>
            </a:r>
            <a:endParaRPr lang="en-IN" dirty="0"/>
          </a:p>
        </p:txBody>
      </p:sp>
    </p:spTree>
    <p:extLst>
      <p:ext uri="{BB962C8B-B14F-4D97-AF65-F5344CB8AC3E}">
        <p14:creationId xmlns:p14="http://schemas.microsoft.com/office/powerpoint/2010/main" val="319020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6" end="6"/>
                                            </p:txEl>
                                          </p:spTgt>
                                        </p:tgtEl>
                                        <p:attrNameLst>
                                          <p:attrName>style.color</p:attrName>
                                        </p:attrNameLst>
                                      </p:cBhvr>
                                      <p:by>
                                        <p:hsl h="7200000" s="0" l="0"/>
                                      </p:by>
                                    </p:animClr>
                                    <p:animClr clrSpc="hsl" dir="cw">
                                      <p:cBhvr>
                                        <p:cTn id="7" dur="500" fill="hold"/>
                                        <p:tgtEl>
                                          <p:spTgt spid="3">
                                            <p:txEl>
                                              <p:pRg st="6" end="6"/>
                                            </p:txEl>
                                          </p:spTgt>
                                        </p:tgtEl>
                                        <p:attrNameLst>
                                          <p:attrName>fillcolor</p:attrName>
                                        </p:attrNameLst>
                                      </p:cBhvr>
                                      <p:by>
                                        <p:hsl h="7200000" s="0" l="0"/>
                                      </p:by>
                                    </p:animClr>
                                    <p:animClr clrSpc="hsl" dir="cw">
                                      <p:cBhvr>
                                        <p:cTn id="8" dur="500" fill="hold"/>
                                        <p:tgtEl>
                                          <p:spTgt spid="3">
                                            <p:txEl>
                                              <p:pRg st="6" end="6"/>
                                            </p:txEl>
                                          </p:spTgt>
                                        </p:tgtEl>
                                        <p:attrNameLst>
                                          <p:attrName>stroke.color</p:attrName>
                                        </p:attrNameLst>
                                      </p:cBhvr>
                                      <p:by>
                                        <p:hsl h="7200000" s="0" l="0"/>
                                      </p:by>
                                    </p:animClr>
                                    <p:set>
                                      <p:cBhvr>
                                        <p:cTn id="9"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5B5A3-DD7E-47AE-937D-96FECA6651AD}"/>
              </a:ext>
            </a:extLst>
          </p:cNvPr>
          <p:cNvSpPr>
            <a:spLocks noGrp="1"/>
          </p:cNvSpPr>
          <p:nvPr>
            <p:ph type="title"/>
          </p:nvPr>
        </p:nvSpPr>
        <p:spPr/>
        <p:txBody>
          <a:bodyPr/>
          <a:lstStyle/>
          <a:p>
            <a:r>
              <a:rPr lang="en-US" dirty="0"/>
              <a:t>Perioperative </a:t>
            </a:r>
            <a:endParaRPr lang="en-IN" dirty="0"/>
          </a:p>
        </p:txBody>
      </p:sp>
      <p:sp>
        <p:nvSpPr>
          <p:cNvPr id="3" name="Content Placeholder 2">
            <a:extLst>
              <a:ext uri="{FF2B5EF4-FFF2-40B4-BE49-F238E27FC236}">
                <a16:creationId xmlns:a16="http://schemas.microsoft.com/office/drawing/2014/main" id="{F300B502-0B26-4385-B1A8-84B45E4024E2}"/>
              </a:ext>
            </a:extLst>
          </p:cNvPr>
          <p:cNvSpPr>
            <a:spLocks noGrp="1"/>
          </p:cNvSpPr>
          <p:nvPr>
            <p:ph idx="1"/>
          </p:nvPr>
        </p:nvSpPr>
        <p:spPr/>
        <p:txBody>
          <a:bodyPr>
            <a:normAutofit/>
          </a:bodyPr>
          <a:lstStyle/>
          <a:p>
            <a:r>
              <a:rPr lang="en-US" dirty="0"/>
              <a:t>Supine patient </a:t>
            </a:r>
          </a:p>
          <a:p>
            <a:r>
              <a:rPr lang="en-US" dirty="0"/>
              <a:t>Arms over the head </a:t>
            </a:r>
          </a:p>
          <a:p>
            <a:r>
              <a:rPr lang="en-US" dirty="0"/>
              <a:t>Cables not interfering with C Arm </a:t>
            </a:r>
          </a:p>
          <a:p>
            <a:r>
              <a:rPr lang="en-US" dirty="0"/>
              <a:t>Be secure with ETT and IV access </a:t>
            </a:r>
          </a:p>
          <a:p>
            <a:r>
              <a:rPr lang="en-US" dirty="0"/>
              <a:t>Expandable breathing circuits </a:t>
            </a:r>
          </a:p>
          <a:p>
            <a:r>
              <a:rPr lang="en-US" dirty="0"/>
              <a:t>intravenous tube extensions.</a:t>
            </a:r>
          </a:p>
          <a:p>
            <a:r>
              <a:rPr lang="en-US" dirty="0"/>
              <a:t>Lead aprons </a:t>
            </a:r>
          </a:p>
          <a:p>
            <a:r>
              <a:rPr lang="en-US" dirty="0"/>
              <a:t>Sometimes we are out away from the patient </a:t>
            </a:r>
          </a:p>
          <a:p>
            <a:r>
              <a:rPr lang="en-US" dirty="0"/>
              <a:t>Protection of eyes and temperature control </a:t>
            </a:r>
            <a:endParaRPr lang="en-IN" dirty="0"/>
          </a:p>
        </p:txBody>
      </p:sp>
      <p:pic>
        <p:nvPicPr>
          <p:cNvPr id="5" name="Picture 4">
            <a:extLst>
              <a:ext uri="{FF2B5EF4-FFF2-40B4-BE49-F238E27FC236}">
                <a16:creationId xmlns:a16="http://schemas.microsoft.com/office/drawing/2014/main" id="{72A77605-F280-460C-823D-915D8C92FC89}"/>
              </a:ext>
            </a:extLst>
          </p:cNvPr>
          <p:cNvPicPr>
            <a:picLocks noChangeAspect="1"/>
          </p:cNvPicPr>
          <p:nvPr/>
        </p:nvPicPr>
        <p:blipFill>
          <a:blip r:embed="rId2"/>
          <a:stretch>
            <a:fillRect/>
          </a:stretch>
        </p:blipFill>
        <p:spPr>
          <a:xfrm>
            <a:off x="7303913" y="1935331"/>
            <a:ext cx="4202287" cy="4024125"/>
          </a:xfrm>
          <a:prstGeom prst="rect">
            <a:avLst/>
          </a:prstGeom>
        </p:spPr>
      </p:pic>
    </p:spTree>
    <p:extLst>
      <p:ext uri="{BB962C8B-B14F-4D97-AF65-F5344CB8AC3E}">
        <p14:creationId xmlns:p14="http://schemas.microsoft.com/office/powerpoint/2010/main" val="3645828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4D121-914A-4D5D-AD7D-CD6F89C7E943}"/>
              </a:ext>
            </a:extLst>
          </p:cNvPr>
          <p:cNvSpPr>
            <a:spLocks noGrp="1"/>
          </p:cNvSpPr>
          <p:nvPr>
            <p:ph type="title"/>
          </p:nvPr>
        </p:nvSpPr>
        <p:spPr/>
        <p:txBody>
          <a:bodyPr/>
          <a:lstStyle/>
          <a:p>
            <a:endParaRPr lang="en-IN"/>
          </a:p>
        </p:txBody>
      </p:sp>
      <p:sp>
        <p:nvSpPr>
          <p:cNvPr id="5" name="Content Placeholder 4">
            <a:extLst>
              <a:ext uri="{FF2B5EF4-FFF2-40B4-BE49-F238E27FC236}">
                <a16:creationId xmlns:a16="http://schemas.microsoft.com/office/drawing/2014/main" id="{BF9A72B2-034A-4168-9A7E-948E973BE78B}"/>
              </a:ext>
            </a:extLst>
          </p:cNvPr>
          <p:cNvSpPr>
            <a:spLocks noGrp="1"/>
          </p:cNvSpPr>
          <p:nvPr>
            <p:ph sz="half" idx="1"/>
          </p:nvPr>
        </p:nvSpPr>
        <p:spPr>
          <a:xfrm>
            <a:off x="685800" y="2194559"/>
            <a:ext cx="3158231" cy="4024125"/>
          </a:xfrm>
        </p:spPr>
        <p:txBody>
          <a:bodyPr/>
          <a:lstStyle/>
          <a:p>
            <a:r>
              <a:rPr lang="en-US" dirty="0"/>
              <a:t>A wedge under the hip may ease your femoral access but </a:t>
            </a:r>
          </a:p>
          <a:p>
            <a:endParaRPr lang="en-US" dirty="0"/>
          </a:p>
          <a:p>
            <a:r>
              <a:rPr lang="en-US" dirty="0"/>
              <a:t>We need to think about respiration and remove it </a:t>
            </a:r>
            <a:endParaRPr lang="en-IN" dirty="0"/>
          </a:p>
        </p:txBody>
      </p:sp>
      <p:pic>
        <p:nvPicPr>
          <p:cNvPr id="8" name="Content Placeholder 7">
            <a:extLst>
              <a:ext uri="{FF2B5EF4-FFF2-40B4-BE49-F238E27FC236}">
                <a16:creationId xmlns:a16="http://schemas.microsoft.com/office/drawing/2014/main" id="{1FC70857-5F40-485C-9415-83F5A3C6F306}"/>
              </a:ext>
            </a:extLst>
          </p:cNvPr>
          <p:cNvPicPr>
            <a:picLocks noGrp="1" noChangeAspect="1"/>
          </p:cNvPicPr>
          <p:nvPr>
            <p:ph sz="half" idx="2"/>
          </p:nvPr>
        </p:nvPicPr>
        <p:blipFill>
          <a:blip r:embed="rId2"/>
          <a:stretch>
            <a:fillRect/>
          </a:stretch>
        </p:blipFill>
        <p:spPr>
          <a:xfrm>
            <a:off x="4456590" y="2057401"/>
            <a:ext cx="7049610" cy="4161283"/>
          </a:xfrm>
        </p:spPr>
      </p:pic>
    </p:spTree>
    <p:extLst>
      <p:ext uri="{BB962C8B-B14F-4D97-AF65-F5344CB8AC3E}">
        <p14:creationId xmlns:p14="http://schemas.microsoft.com/office/powerpoint/2010/main" val="1670294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D144-DC8B-4973-BCEC-413C602B4446}"/>
              </a:ext>
            </a:extLst>
          </p:cNvPr>
          <p:cNvSpPr>
            <a:spLocks noGrp="1"/>
          </p:cNvSpPr>
          <p:nvPr>
            <p:ph type="title"/>
          </p:nvPr>
        </p:nvSpPr>
        <p:spPr/>
        <p:txBody>
          <a:bodyPr/>
          <a:lstStyle/>
          <a:p>
            <a:r>
              <a:rPr lang="en-US" dirty="0"/>
              <a:t>Intraoperative </a:t>
            </a:r>
            <a:endParaRPr lang="en-IN" dirty="0"/>
          </a:p>
        </p:txBody>
      </p:sp>
      <p:sp>
        <p:nvSpPr>
          <p:cNvPr id="3" name="Content Placeholder 2">
            <a:extLst>
              <a:ext uri="{FF2B5EF4-FFF2-40B4-BE49-F238E27FC236}">
                <a16:creationId xmlns:a16="http://schemas.microsoft.com/office/drawing/2014/main" id="{0B0CAA7D-9DD6-49DE-99A9-20EB061781FC}"/>
              </a:ext>
            </a:extLst>
          </p:cNvPr>
          <p:cNvSpPr>
            <a:spLocks noGrp="1"/>
          </p:cNvSpPr>
          <p:nvPr>
            <p:ph idx="1"/>
          </p:nvPr>
        </p:nvSpPr>
        <p:spPr/>
        <p:txBody>
          <a:bodyPr/>
          <a:lstStyle/>
          <a:p>
            <a:r>
              <a:rPr lang="en-US" dirty="0"/>
              <a:t>Radiation dose is monitored and minimized as far as possible. Lead</a:t>
            </a:r>
          </a:p>
          <a:p>
            <a:r>
              <a:rPr lang="en-US" dirty="0"/>
              <a:t>gowns may cover areas of the body not being scanned</a:t>
            </a:r>
          </a:p>
          <a:p>
            <a:r>
              <a:rPr lang="en-US" dirty="0"/>
              <a:t>Try to become familiar with lead gowns </a:t>
            </a:r>
          </a:p>
          <a:p>
            <a:endParaRPr lang="en-US" dirty="0"/>
          </a:p>
          <a:p>
            <a:r>
              <a:rPr lang="en-US" dirty="0"/>
              <a:t>Fentanyl </a:t>
            </a:r>
          </a:p>
          <a:p>
            <a:r>
              <a:rPr lang="en-US" dirty="0"/>
              <a:t>Paracetamol </a:t>
            </a:r>
          </a:p>
          <a:p>
            <a:r>
              <a:rPr lang="en-US" dirty="0"/>
              <a:t>Ondansetron </a:t>
            </a:r>
          </a:p>
          <a:p>
            <a:r>
              <a:rPr lang="en-US" dirty="0"/>
              <a:t>Air oxygen </a:t>
            </a:r>
            <a:r>
              <a:rPr lang="en-US" dirty="0" err="1"/>
              <a:t>sevo</a:t>
            </a:r>
            <a:endParaRPr lang="en-US" dirty="0"/>
          </a:p>
          <a:p>
            <a:endParaRPr lang="en-IN" dirty="0"/>
          </a:p>
        </p:txBody>
      </p:sp>
    </p:spTree>
    <p:extLst>
      <p:ext uri="{BB962C8B-B14F-4D97-AF65-F5344CB8AC3E}">
        <p14:creationId xmlns:p14="http://schemas.microsoft.com/office/powerpoint/2010/main" val="1505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CB9E-F942-497F-9207-D21141C30AD7}"/>
              </a:ext>
            </a:extLst>
          </p:cNvPr>
          <p:cNvSpPr>
            <a:spLocks noGrp="1"/>
          </p:cNvSpPr>
          <p:nvPr>
            <p:ph type="title"/>
          </p:nvPr>
        </p:nvSpPr>
        <p:spPr/>
        <p:txBody>
          <a:bodyPr/>
          <a:lstStyle/>
          <a:p>
            <a:r>
              <a:rPr lang="en-US" dirty="0"/>
              <a:t>Intraoperative </a:t>
            </a:r>
            <a:endParaRPr lang="en-IN" dirty="0"/>
          </a:p>
        </p:txBody>
      </p:sp>
      <p:sp>
        <p:nvSpPr>
          <p:cNvPr id="3" name="Content Placeholder 2">
            <a:extLst>
              <a:ext uri="{FF2B5EF4-FFF2-40B4-BE49-F238E27FC236}">
                <a16:creationId xmlns:a16="http://schemas.microsoft.com/office/drawing/2014/main" id="{F284B66C-1D07-4085-98C4-C1986427D80D}"/>
              </a:ext>
            </a:extLst>
          </p:cNvPr>
          <p:cNvSpPr>
            <a:spLocks noGrp="1"/>
          </p:cNvSpPr>
          <p:nvPr>
            <p:ph idx="1"/>
          </p:nvPr>
        </p:nvSpPr>
        <p:spPr>
          <a:xfrm>
            <a:off x="230819" y="1890944"/>
            <a:ext cx="11745157" cy="4767308"/>
          </a:xfrm>
        </p:spPr>
        <p:txBody>
          <a:bodyPr/>
          <a:lstStyle/>
          <a:p>
            <a:r>
              <a:rPr lang="en-US" dirty="0"/>
              <a:t>Isotonic </a:t>
            </a:r>
            <a:r>
              <a:rPr lang="en-US" dirty="0" err="1"/>
              <a:t>i.v.</a:t>
            </a:r>
            <a:r>
              <a:rPr lang="en-US" dirty="0"/>
              <a:t> maintenance fluid will be required in the vast majority of cases</a:t>
            </a:r>
          </a:p>
          <a:p>
            <a:endParaRPr lang="en-US" dirty="0"/>
          </a:p>
          <a:p>
            <a:r>
              <a:rPr lang="en-US" dirty="0"/>
              <a:t>attention to blood sugar monitoring in neonates</a:t>
            </a:r>
          </a:p>
          <a:p>
            <a:endParaRPr lang="en-US" dirty="0"/>
          </a:p>
          <a:p>
            <a:r>
              <a:rPr lang="en-US" dirty="0"/>
              <a:t>Consider flush solutions </a:t>
            </a:r>
          </a:p>
          <a:p>
            <a:r>
              <a:rPr lang="en-US" dirty="0"/>
              <a:t>Deairing </a:t>
            </a:r>
          </a:p>
          <a:p>
            <a:r>
              <a:rPr lang="en-US" dirty="0"/>
              <a:t>Are any nephrotoxic drugs used ? </a:t>
            </a:r>
          </a:p>
          <a:p>
            <a:endParaRPr lang="en-US" dirty="0"/>
          </a:p>
        </p:txBody>
      </p:sp>
    </p:spTree>
    <p:extLst>
      <p:ext uri="{BB962C8B-B14F-4D97-AF65-F5344CB8AC3E}">
        <p14:creationId xmlns:p14="http://schemas.microsoft.com/office/powerpoint/2010/main" val="2970326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7925-8C7D-422D-A3BB-0DBBE0BCA280}"/>
              </a:ext>
            </a:extLst>
          </p:cNvPr>
          <p:cNvSpPr>
            <a:spLocks noGrp="1"/>
          </p:cNvSpPr>
          <p:nvPr>
            <p:ph type="title"/>
          </p:nvPr>
        </p:nvSpPr>
        <p:spPr/>
        <p:txBody>
          <a:bodyPr/>
          <a:lstStyle/>
          <a:p>
            <a:r>
              <a:rPr lang="en-US" dirty="0">
                <a:solidFill>
                  <a:srgbClr val="92D050"/>
                </a:solidFill>
              </a:rPr>
              <a:t>Electrophysiological studies </a:t>
            </a:r>
            <a:endParaRPr lang="en-IN" dirty="0">
              <a:solidFill>
                <a:srgbClr val="92D050"/>
              </a:solidFill>
            </a:endParaRPr>
          </a:p>
        </p:txBody>
      </p:sp>
      <p:sp>
        <p:nvSpPr>
          <p:cNvPr id="3" name="Content Placeholder 2">
            <a:extLst>
              <a:ext uri="{FF2B5EF4-FFF2-40B4-BE49-F238E27FC236}">
                <a16:creationId xmlns:a16="http://schemas.microsoft.com/office/drawing/2014/main" id="{B8E3C768-562A-42FA-B547-D41CBE79A08F}"/>
              </a:ext>
            </a:extLst>
          </p:cNvPr>
          <p:cNvSpPr>
            <a:spLocks noGrp="1"/>
          </p:cNvSpPr>
          <p:nvPr>
            <p:ph idx="1"/>
          </p:nvPr>
        </p:nvSpPr>
        <p:spPr>
          <a:xfrm>
            <a:off x="417250" y="1988598"/>
            <a:ext cx="11088950" cy="4869402"/>
          </a:xfrm>
        </p:spPr>
        <p:txBody>
          <a:bodyPr>
            <a:normAutofit/>
          </a:bodyPr>
          <a:lstStyle/>
          <a:p>
            <a:pPr algn="just">
              <a:lnSpc>
                <a:spcPct val="150000"/>
              </a:lnSpc>
            </a:pPr>
            <a:r>
              <a:rPr lang="en-US" sz="2400" dirty="0"/>
              <a:t>Most of the children presenting for EP studies are otherwise healthy with a normal functioning heart and suffer from uncomplicated supraventricular tachycardia.</a:t>
            </a:r>
          </a:p>
          <a:p>
            <a:pPr algn="l"/>
            <a:r>
              <a:rPr lang="en-US" sz="2800" b="0" i="0" u="none" strike="noStrike" baseline="0" dirty="0">
                <a:solidFill>
                  <a:srgbClr val="92D050"/>
                </a:solidFill>
                <a:latin typeface="Times New Roman" panose="02020603050405020304" pitchFamily="18" charset="0"/>
                <a:cs typeface="Times New Roman" panose="02020603050405020304" pitchFamily="18" charset="0"/>
              </a:rPr>
              <a:t>The technique involves passage of electrode catheters to the right heart and coronary sinus through femoral venous </a:t>
            </a:r>
            <a:r>
              <a:rPr lang="en-IN" sz="2800" b="0" i="0" u="none" strike="noStrike" baseline="0" dirty="0">
                <a:solidFill>
                  <a:srgbClr val="92D050"/>
                </a:solidFill>
                <a:latin typeface="Times New Roman" panose="02020603050405020304" pitchFamily="18" charset="0"/>
                <a:cs typeface="Times New Roman" panose="02020603050405020304" pitchFamily="18" charset="0"/>
              </a:rPr>
              <a:t>access.</a:t>
            </a:r>
          </a:p>
          <a:p>
            <a:pPr algn="l"/>
            <a:r>
              <a:rPr lang="en-IN" sz="2800" dirty="0">
                <a:solidFill>
                  <a:srgbClr val="92D050"/>
                </a:solidFill>
                <a:latin typeface="Times New Roman" panose="02020603050405020304" pitchFamily="18" charset="0"/>
                <a:cs typeface="Times New Roman" panose="02020603050405020304" pitchFamily="18" charset="0"/>
              </a:rPr>
              <a:t>Prolonged procedure </a:t>
            </a:r>
          </a:p>
          <a:p>
            <a:pPr algn="l"/>
            <a:r>
              <a:rPr lang="en-IN" sz="2800" dirty="0">
                <a:solidFill>
                  <a:srgbClr val="92D050"/>
                </a:solidFill>
                <a:latin typeface="Times New Roman" panose="02020603050405020304" pitchFamily="18" charset="0"/>
                <a:cs typeface="Times New Roman" panose="02020603050405020304" pitchFamily="18" charset="0"/>
              </a:rPr>
              <a:t>May give less agents to avoid suppression of ectopic foci </a:t>
            </a:r>
          </a:p>
        </p:txBody>
      </p:sp>
    </p:spTree>
    <p:extLst>
      <p:ext uri="{BB962C8B-B14F-4D97-AF65-F5344CB8AC3E}">
        <p14:creationId xmlns:p14="http://schemas.microsoft.com/office/powerpoint/2010/main" val="87730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6F22-8C7F-4E78-91AB-3B9986CC7F1C}"/>
              </a:ext>
            </a:extLst>
          </p:cNvPr>
          <p:cNvSpPr>
            <a:spLocks noGrp="1"/>
          </p:cNvSpPr>
          <p:nvPr>
            <p:ph type="title"/>
          </p:nvPr>
        </p:nvSpPr>
        <p:spPr/>
        <p:txBody>
          <a:bodyPr/>
          <a:lstStyle/>
          <a:p>
            <a:r>
              <a:rPr lang="en-US" dirty="0"/>
              <a:t>History </a:t>
            </a:r>
            <a:endParaRPr lang="en-IN" dirty="0"/>
          </a:p>
        </p:txBody>
      </p:sp>
      <p:sp>
        <p:nvSpPr>
          <p:cNvPr id="3" name="Content Placeholder 2">
            <a:extLst>
              <a:ext uri="{FF2B5EF4-FFF2-40B4-BE49-F238E27FC236}">
                <a16:creationId xmlns:a16="http://schemas.microsoft.com/office/drawing/2014/main" id="{0A944D45-8FDF-489B-9484-3047950600E5}"/>
              </a:ext>
            </a:extLst>
          </p:cNvPr>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First cardiac catheterization on human was introduced by Werner Forssmann  in 1929 who inserted a catheter through his own antecubital vein to the right heart</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Diagnostic cardiac catheterization was reported in the nineteenth century and interventional cardiac catheterization was first described by Rubio-Alvarez in 1954 for the treatment of pulmonary valve stenosis.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933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D338-A777-4838-9237-89BF4AE3F394}"/>
              </a:ext>
            </a:extLst>
          </p:cNvPr>
          <p:cNvSpPr>
            <a:spLocks noGrp="1"/>
          </p:cNvSpPr>
          <p:nvPr>
            <p:ph type="title"/>
          </p:nvPr>
        </p:nvSpPr>
        <p:spPr/>
        <p:txBody>
          <a:bodyPr/>
          <a:lstStyle/>
          <a:p>
            <a:r>
              <a:rPr lang="en-US" dirty="0"/>
              <a:t>Agents </a:t>
            </a:r>
            <a:endParaRPr lang="en-IN" dirty="0"/>
          </a:p>
        </p:txBody>
      </p:sp>
      <p:sp>
        <p:nvSpPr>
          <p:cNvPr id="3" name="Content Placeholder 2">
            <a:extLst>
              <a:ext uri="{FF2B5EF4-FFF2-40B4-BE49-F238E27FC236}">
                <a16:creationId xmlns:a16="http://schemas.microsoft.com/office/drawing/2014/main" id="{7AB4EBDA-F95B-462E-A2BD-A3059AA70DC7}"/>
              </a:ext>
            </a:extLst>
          </p:cNvPr>
          <p:cNvSpPr>
            <a:spLocks noGrp="1"/>
          </p:cNvSpPr>
          <p:nvPr>
            <p:ph idx="1"/>
          </p:nvPr>
        </p:nvSpPr>
        <p:spPr/>
        <p:txBody>
          <a:bodyPr>
            <a:normAutofit fontScale="92500" lnSpcReduction="20000"/>
          </a:bodyPr>
          <a:lstStyle/>
          <a:p>
            <a:pPr algn="just">
              <a:lnSpc>
                <a:spcPct val="150000"/>
              </a:lnSpc>
            </a:pPr>
            <a:r>
              <a:rPr lang="en-US" sz="2800" dirty="0">
                <a:latin typeface="Times New Roman" panose="02020603050405020304" pitchFamily="18" charset="0"/>
                <a:cs typeface="Times New Roman" panose="02020603050405020304" pitchFamily="18" charset="0"/>
              </a:rPr>
              <a:t>The speed of anaesthetic induction in patients with CHD is affected by factors such as intracardiac shunts, pulmonary blood flow, cardiac output and the blood gas solubility of the anaesthetic agent</a:t>
            </a:r>
          </a:p>
          <a:p>
            <a:pPr algn="just">
              <a:lnSpc>
                <a:spcPct val="150000"/>
              </a:lnSpc>
            </a:pPr>
            <a:r>
              <a:rPr lang="en-US" sz="2800" dirty="0">
                <a:latin typeface="Times New Roman" panose="02020603050405020304" pitchFamily="18" charset="0"/>
                <a:cs typeface="Times New Roman" panose="02020603050405020304" pitchFamily="18" charset="0"/>
              </a:rPr>
              <a:t>Patients with right-left shunt demonstrate more rapid induction, as some of the anaesthetic bypasses the pulmonary circuit to reach the brain.</a:t>
            </a:r>
          </a:p>
          <a:p>
            <a:pPr algn="just">
              <a:lnSpc>
                <a:spcPct val="150000"/>
              </a:lnSpc>
            </a:pPr>
            <a:r>
              <a:rPr lang="en-US" sz="2800" dirty="0">
                <a:latin typeface="Times New Roman" panose="02020603050405020304" pitchFamily="18" charset="0"/>
                <a:cs typeface="Times New Roman" panose="02020603050405020304" pitchFamily="18" charset="0"/>
              </a:rPr>
              <a:t>Conversely, in patients with left-right shunt, a slower onset is observed because of dilution of the agent by recirculating blood.</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8A77-1806-4F16-AC98-3FCA35859747}"/>
              </a:ext>
            </a:extLst>
          </p:cNvPr>
          <p:cNvSpPr>
            <a:spLocks noGrp="1"/>
          </p:cNvSpPr>
          <p:nvPr>
            <p:ph type="title"/>
          </p:nvPr>
        </p:nvSpPr>
        <p:spPr>
          <a:xfrm>
            <a:off x="1535837" y="764373"/>
            <a:ext cx="9970363" cy="1293028"/>
          </a:xfrm>
        </p:spPr>
        <p:txBody>
          <a:bodyPr/>
          <a:lstStyle/>
          <a:p>
            <a:r>
              <a:rPr lang="en-US" dirty="0"/>
              <a:t>Does IPPV affect pressure monitoring ? </a:t>
            </a:r>
            <a:endParaRPr lang="en-IN" dirty="0"/>
          </a:p>
        </p:txBody>
      </p:sp>
      <p:sp>
        <p:nvSpPr>
          <p:cNvPr id="3" name="Content Placeholder 2">
            <a:extLst>
              <a:ext uri="{FF2B5EF4-FFF2-40B4-BE49-F238E27FC236}">
                <a16:creationId xmlns:a16="http://schemas.microsoft.com/office/drawing/2014/main" id="{1AECEF1E-4F7A-417D-B168-751444C738D3}"/>
              </a:ext>
            </a:extLst>
          </p:cNvPr>
          <p:cNvSpPr>
            <a:spLocks noGrp="1"/>
          </p:cNvSpPr>
          <p:nvPr>
            <p:ph idx="1"/>
          </p:nvPr>
        </p:nvSpPr>
        <p:spPr/>
        <p:txBody>
          <a:bodyPr/>
          <a:lstStyle/>
          <a:p>
            <a:r>
              <a:rPr lang="en-US" dirty="0"/>
              <a:t>There are a lot of controversies </a:t>
            </a:r>
          </a:p>
          <a:p>
            <a:endParaRPr lang="en-US" dirty="0"/>
          </a:p>
          <a:p>
            <a:r>
              <a:rPr lang="en-US" dirty="0"/>
              <a:t>We should understand the disease </a:t>
            </a:r>
          </a:p>
          <a:p>
            <a:endParaRPr lang="en-US" dirty="0"/>
          </a:p>
          <a:p>
            <a:r>
              <a:rPr lang="en-US" dirty="0"/>
              <a:t>After induction – there may be variations , but after stabilizing on intubation , not much changes in pressures – one </a:t>
            </a:r>
            <a:r>
              <a:rPr lang="en-US" dirty="0" err="1"/>
              <a:t>tehran</a:t>
            </a:r>
            <a:r>
              <a:rPr lang="en-US" dirty="0"/>
              <a:t> study </a:t>
            </a:r>
          </a:p>
          <a:p>
            <a:endParaRPr lang="en-US" dirty="0"/>
          </a:p>
          <a:p>
            <a:r>
              <a:rPr lang="en-US" dirty="0" err="1">
                <a:solidFill>
                  <a:srgbClr val="92D050"/>
                </a:solidFill>
                <a:latin typeface="Arial Rounded MT Bold" panose="020F0704030504030204" pitchFamily="34" charset="0"/>
              </a:rPr>
              <a:t>pt’s</a:t>
            </a:r>
            <a:r>
              <a:rPr lang="en-US" dirty="0">
                <a:solidFill>
                  <a:srgbClr val="92D050"/>
                </a:solidFill>
                <a:latin typeface="Arial Rounded MT Bold" panose="020F0704030504030204" pitchFamily="34" charset="0"/>
              </a:rPr>
              <a:t> cardiopulmonary physiology has to be as close to the baseline (awake state) as possible in order to obtain real data from the procedure.</a:t>
            </a:r>
            <a:endParaRPr lang="en-IN" dirty="0">
              <a:solidFill>
                <a:srgbClr val="92D050"/>
              </a:solidFill>
              <a:latin typeface="Arial Rounded MT Bold" panose="020F0704030504030204" pitchFamily="34" charset="0"/>
            </a:endParaRPr>
          </a:p>
        </p:txBody>
      </p:sp>
    </p:spTree>
    <p:extLst>
      <p:ext uri="{BB962C8B-B14F-4D97-AF65-F5344CB8AC3E}">
        <p14:creationId xmlns:p14="http://schemas.microsoft.com/office/powerpoint/2010/main" val="1539083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59D7-B928-4A09-9F8E-620BE687035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F36FD5D1-5FB2-4506-86E2-C7324F81BEEE}"/>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FBCF17F8-D3EA-4D10-A649-A2F0354228B3}"/>
              </a:ext>
            </a:extLst>
          </p:cNvPr>
          <p:cNvPicPr>
            <a:picLocks noChangeAspect="1"/>
          </p:cNvPicPr>
          <p:nvPr/>
        </p:nvPicPr>
        <p:blipFill>
          <a:blip r:embed="rId2"/>
          <a:stretch>
            <a:fillRect/>
          </a:stretch>
        </p:blipFill>
        <p:spPr>
          <a:xfrm>
            <a:off x="3438526" y="457200"/>
            <a:ext cx="5857874" cy="5943600"/>
          </a:xfrm>
          <a:prstGeom prst="rect">
            <a:avLst/>
          </a:prstGeom>
        </p:spPr>
      </p:pic>
    </p:spTree>
    <p:extLst>
      <p:ext uri="{BB962C8B-B14F-4D97-AF65-F5344CB8AC3E}">
        <p14:creationId xmlns:p14="http://schemas.microsoft.com/office/powerpoint/2010/main" val="698052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9CE45-5C93-4864-96D2-281992A5D237}"/>
              </a:ext>
            </a:extLst>
          </p:cNvPr>
          <p:cNvSpPr>
            <a:spLocks noGrp="1"/>
          </p:cNvSpPr>
          <p:nvPr>
            <p:ph type="title"/>
          </p:nvPr>
        </p:nvSpPr>
        <p:spPr/>
        <p:txBody>
          <a:bodyPr/>
          <a:lstStyle/>
          <a:p>
            <a:r>
              <a:rPr lang="en-US" dirty="0"/>
              <a:t>Post operative </a:t>
            </a:r>
            <a:endParaRPr lang="en-IN" dirty="0"/>
          </a:p>
        </p:txBody>
      </p:sp>
      <p:sp>
        <p:nvSpPr>
          <p:cNvPr id="3" name="Content Placeholder 2">
            <a:extLst>
              <a:ext uri="{FF2B5EF4-FFF2-40B4-BE49-F238E27FC236}">
                <a16:creationId xmlns:a16="http://schemas.microsoft.com/office/drawing/2014/main" id="{5363EC3E-7257-49B3-89E0-2872D46D5116}"/>
              </a:ext>
            </a:extLst>
          </p:cNvPr>
          <p:cNvSpPr>
            <a:spLocks noGrp="1"/>
          </p:cNvSpPr>
          <p:nvPr>
            <p:ph idx="1"/>
          </p:nvPr>
        </p:nvSpPr>
        <p:spPr>
          <a:xfrm>
            <a:off x="461639" y="2057402"/>
            <a:ext cx="11044561" cy="4161284"/>
          </a:xfrm>
        </p:spPr>
        <p:txBody>
          <a:bodyPr/>
          <a:lstStyle/>
          <a:p>
            <a:r>
              <a:rPr lang="en-US" dirty="0"/>
              <a:t>Routine extubation with femoral puncture sites observation</a:t>
            </a:r>
          </a:p>
          <a:p>
            <a:r>
              <a:rPr lang="en-US" dirty="0"/>
              <a:t>Sudden increase in SVR after PDA closure – beware  </a:t>
            </a:r>
          </a:p>
          <a:p>
            <a:endParaRPr lang="en-US" dirty="0"/>
          </a:p>
          <a:p>
            <a:r>
              <a:rPr lang="en-US" dirty="0"/>
              <a:t>No big post op pain</a:t>
            </a:r>
          </a:p>
          <a:p>
            <a:r>
              <a:rPr lang="en-US" dirty="0"/>
              <a:t>Better not to move much </a:t>
            </a:r>
          </a:p>
          <a:p>
            <a:r>
              <a:rPr lang="en-US" dirty="0"/>
              <a:t>Compression of puncture site  </a:t>
            </a:r>
            <a:endParaRPr lang="en-IN" dirty="0"/>
          </a:p>
          <a:p>
            <a:endParaRPr lang="en-IN" dirty="0"/>
          </a:p>
        </p:txBody>
      </p:sp>
    </p:spTree>
    <p:extLst>
      <p:ext uri="{BB962C8B-B14F-4D97-AF65-F5344CB8AC3E}">
        <p14:creationId xmlns:p14="http://schemas.microsoft.com/office/powerpoint/2010/main" val="273328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9E3-B6B2-4A1A-B934-829D9C60A341}"/>
              </a:ext>
            </a:extLst>
          </p:cNvPr>
          <p:cNvSpPr>
            <a:spLocks noGrp="1"/>
          </p:cNvSpPr>
          <p:nvPr>
            <p:ph type="title"/>
          </p:nvPr>
        </p:nvSpPr>
        <p:spPr>
          <a:xfrm>
            <a:off x="885825" y="764373"/>
            <a:ext cx="10620375" cy="1293028"/>
          </a:xfrm>
        </p:spPr>
        <p:txBody>
          <a:bodyPr>
            <a:normAutofit/>
          </a:bodyPr>
          <a:lstStyle/>
          <a:p>
            <a:pPr algn="l"/>
            <a:r>
              <a:rPr lang="en-US" dirty="0"/>
              <a:t>Complications-</a:t>
            </a:r>
            <a:br>
              <a:rPr lang="en-US" dirty="0"/>
            </a:br>
            <a:r>
              <a:rPr lang="en-US" sz="1800" b="0" i="0" u="none" strike="noStrike" baseline="0" dirty="0">
                <a:solidFill>
                  <a:srgbClr val="92D050"/>
                </a:solidFill>
                <a:latin typeface="AdvPS6F00"/>
              </a:rPr>
              <a:t>The overall incidence of complications in </a:t>
            </a:r>
            <a:r>
              <a:rPr lang="en-US" sz="1800" b="0" i="0" u="none" strike="noStrike" baseline="0" dirty="0" err="1">
                <a:solidFill>
                  <a:srgbClr val="92D050"/>
                </a:solidFill>
                <a:latin typeface="AdvPS6F00"/>
              </a:rPr>
              <a:t>paediatric</a:t>
            </a:r>
            <a:r>
              <a:rPr lang="en-US" sz="1800" b="0" i="0" u="none" strike="noStrike" baseline="0" dirty="0">
                <a:solidFill>
                  <a:srgbClr val="92D050"/>
                </a:solidFill>
                <a:latin typeface="AdvPS6F00"/>
              </a:rPr>
              <a:t> cardiac catheterization </a:t>
            </a:r>
            <a:r>
              <a:rPr lang="en-IN" sz="1800" b="0" i="0" u="none" strike="noStrike" baseline="0" dirty="0">
                <a:solidFill>
                  <a:srgbClr val="92D050"/>
                </a:solidFill>
                <a:latin typeface="AdvPS6F00"/>
              </a:rPr>
              <a:t>is quoted at 7.3%,</a:t>
            </a:r>
            <a:r>
              <a:rPr lang="en-US" dirty="0">
                <a:solidFill>
                  <a:srgbClr val="92D050"/>
                </a:solidFill>
              </a:rPr>
              <a:t> </a:t>
            </a:r>
            <a:endParaRPr lang="en-IN" dirty="0">
              <a:solidFill>
                <a:srgbClr val="92D050"/>
              </a:solidFill>
            </a:endParaRPr>
          </a:p>
        </p:txBody>
      </p:sp>
      <p:sp>
        <p:nvSpPr>
          <p:cNvPr id="4" name="Content Placeholder 3">
            <a:extLst>
              <a:ext uri="{FF2B5EF4-FFF2-40B4-BE49-F238E27FC236}">
                <a16:creationId xmlns:a16="http://schemas.microsoft.com/office/drawing/2014/main" id="{815A0B56-A80A-4D1F-B65B-AF2DA896D141}"/>
              </a:ext>
            </a:extLst>
          </p:cNvPr>
          <p:cNvSpPr>
            <a:spLocks noGrp="1"/>
          </p:cNvSpPr>
          <p:nvPr>
            <p:ph sz="half" idx="1"/>
          </p:nvPr>
        </p:nvSpPr>
        <p:spPr/>
        <p:txBody>
          <a:bodyPr/>
          <a:lstStyle/>
          <a:p>
            <a:r>
              <a:rPr lang="en-US" dirty="0"/>
              <a:t>Air embolism </a:t>
            </a:r>
          </a:p>
          <a:p>
            <a:r>
              <a:rPr lang="en-US" dirty="0"/>
              <a:t>Choking cough </a:t>
            </a:r>
          </a:p>
          <a:p>
            <a:r>
              <a:rPr lang="en-US" dirty="0"/>
              <a:t>Laryngospasm and bronchospasm </a:t>
            </a:r>
          </a:p>
          <a:p>
            <a:r>
              <a:rPr lang="en-US" dirty="0"/>
              <a:t>Far away from fields – </a:t>
            </a:r>
          </a:p>
          <a:p>
            <a:pPr marL="0" indent="0">
              <a:buNone/>
            </a:pPr>
            <a:r>
              <a:rPr lang="en-US" dirty="0"/>
              <a:t>‘</a:t>
            </a:r>
          </a:p>
          <a:p>
            <a:pPr marL="0" indent="0">
              <a:buNone/>
            </a:pPr>
            <a:r>
              <a:rPr lang="en-US" dirty="0"/>
              <a:t>Hypothermia </a:t>
            </a:r>
          </a:p>
        </p:txBody>
      </p:sp>
      <p:sp>
        <p:nvSpPr>
          <p:cNvPr id="5" name="Content Placeholder 4">
            <a:extLst>
              <a:ext uri="{FF2B5EF4-FFF2-40B4-BE49-F238E27FC236}">
                <a16:creationId xmlns:a16="http://schemas.microsoft.com/office/drawing/2014/main" id="{F9B97BD5-ED60-47D1-8307-9FA342522804}"/>
              </a:ext>
            </a:extLst>
          </p:cNvPr>
          <p:cNvSpPr>
            <a:spLocks noGrp="1"/>
          </p:cNvSpPr>
          <p:nvPr>
            <p:ph sz="half" idx="2"/>
          </p:nvPr>
        </p:nvSpPr>
        <p:spPr/>
        <p:txBody>
          <a:bodyPr/>
          <a:lstStyle/>
          <a:p>
            <a:r>
              <a:rPr lang="en-IN" sz="2400" b="0" i="0" u="none" strike="noStrike" baseline="0" dirty="0">
                <a:latin typeface="Arial Narrow" panose="020B0606020202030204" pitchFamily="34" charset="0"/>
              </a:rPr>
              <a:t>haemorrhage, retroperitoneal and local haematoma, pseudo-aneurysm, arterio-venous fistula, </a:t>
            </a:r>
            <a:r>
              <a:rPr lang="en-US" sz="2400" b="0" i="0" u="none" strike="noStrike" baseline="0" dirty="0">
                <a:latin typeface="Arial Narrow" panose="020B0606020202030204" pitchFamily="34" charset="0"/>
              </a:rPr>
              <a:t>neuropathy and thrombosis leading to lower limb </a:t>
            </a:r>
            <a:r>
              <a:rPr lang="en-US" sz="2400" b="0" i="0" u="none" strike="noStrike" baseline="0" dirty="0" err="1">
                <a:latin typeface="Arial Narrow" panose="020B0606020202030204" pitchFamily="34" charset="0"/>
              </a:rPr>
              <a:t>ischaemia</a:t>
            </a:r>
            <a:endParaRPr lang="en-US" sz="2400" b="0" i="0" u="none" strike="noStrike" baseline="0" dirty="0">
              <a:latin typeface="Arial Narrow" panose="020B0606020202030204" pitchFamily="34" charset="0"/>
            </a:endParaRPr>
          </a:p>
          <a:p>
            <a:endParaRPr lang="en-US" sz="2400" dirty="0">
              <a:latin typeface="Arial Narrow" panose="020B0606020202030204" pitchFamily="34" charset="0"/>
            </a:endParaRPr>
          </a:p>
          <a:p>
            <a:r>
              <a:rPr lang="en-US" sz="2400" dirty="0">
                <a:latin typeface="Arial Narrow" panose="020B0606020202030204" pitchFamily="34" charset="0"/>
              </a:rPr>
              <a:t>Vascular injuries </a:t>
            </a:r>
          </a:p>
          <a:p>
            <a:r>
              <a:rPr lang="en-US" sz="2400" dirty="0">
                <a:solidFill>
                  <a:srgbClr val="92D050"/>
                </a:solidFill>
              </a:rPr>
              <a:t>Hypotension </a:t>
            </a:r>
          </a:p>
          <a:p>
            <a:r>
              <a:rPr lang="en-US" sz="2400" dirty="0">
                <a:latin typeface="Arial Narrow" panose="020B0606020202030204" pitchFamily="34" charset="0"/>
              </a:rPr>
              <a:t>Embolization </a:t>
            </a:r>
          </a:p>
          <a:p>
            <a:r>
              <a:rPr lang="en-US" sz="2400" dirty="0">
                <a:solidFill>
                  <a:srgbClr val="92D050"/>
                </a:solidFill>
              </a:rPr>
              <a:t>Arrythmias </a:t>
            </a:r>
          </a:p>
          <a:p>
            <a:endParaRPr lang="en-IN" sz="2400" dirty="0">
              <a:latin typeface="Arial Narrow" panose="020B0606020202030204" pitchFamily="34" charset="0"/>
            </a:endParaRPr>
          </a:p>
          <a:p>
            <a:endParaRPr lang="en-IN" dirty="0"/>
          </a:p>
        </p:txBody>
      </p:sp>
    </p:spTree>
    <p:extLst>
      <p:ext uri="{BB962C8B-B14F-4D97-AF65-F5344CB8AC3E}">
        <p14:creationId xmlns:p14="http://schemas.microsoft.com/office/powerpoint/2010/main" val="55643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EFEA4-0B27-44EB-855C-150E9DF13F41}"/>
              </a:ext>
            </a:extLst>
          </p:cNvPr>
          <p:cNvSpPr>
            <a:spLocks noGrp="1"/>
          </p:cNvSpPr>
          <p:nvPr>
            <p:ph type="title"/>
          </p:nvPr>
        </p:nvSpPr>
        <p:spPr/>
        <p:txBody>
          <a:bodyPr/>
          <a:lstStyle/>
          <a:p>
            <a:r>
              <a:rPr lang="en-US" dirty="0"/>
              <a:t>What is ideal ? </a:t>
            </a:r>
            <a:endParaRPr lang="en-IN" dirty="0"/>
          </a:p>
        </p:txBody>
      </p:sp>
      <p:sp>
        <p:nvSpPr>
          <p:cNvPr id="6" name="Content Placeholder 5">
            <a:extLst>
              <a:ext uri="{FF2B5EF4-FFF2-40B4-BE49-F238E27FC236}">
                <a16:creationId xmlns:a16="http://schemas.microsoft.com/office/drawing/2014/main" id="{6243E57B-66FD-4BB2-9E29-04C000A33482}"/>
              </a:ext>
            </a:extLst>
          </p:cNvPr>
          <p:cNvSpPr>
            <a:spLocks noGrp="1"/>
          </p:cNvSpPr>
          <p:nvPr>
            <p:ph sz="half" idx="1"/>
          </p:nvPr>
        </p:nvSpPr>
        <p:spPr/>
        <p:txBody>
          <a:bodyPr/>
          <a:lstStyle/>
          <a:p>
            <a:r>
              <a:rPr lang="en-US" dirty="0"/>
              <a:t>Immobile </a:t>
            </a:r>
          </a:p>
          <a:p>
            <a:r>
              <a:rPr lang="en-US" dirty="0"/>
              <a:t>Spontaneous breathing </a:t>
            </a:r>
          </a:p>
          <a:p>
            <a:r>
              <a:rPr lang="en-US" dirty="0"/>
              <a:t>Normal respiratory pattern </a:t>
            </a:r>
          </a:p>
          <a:p>
            <a:r>
              <a:rPr lang="en-US" dirty="0"/>
              <a:t>Hemodynamics stable </a:t>
            </a:r>
          </a:p>
          <a:p>
            <a:r>
              <a:rPr lang="en-US" dirty="0"/>
              <a:t>No extra oxygen </a:t>
            </a:r>
          </a:p>
          <a:p>
            <a:r>
              <a:rPr lang="en-US" dirty="0"/>
              <a:t>No anxiety </a:t>
            </a:r>
          </a:p>
          <a:p>
            <a:endParaRPr lang="en-US" dirty="0"/>
          </a:p>
          <a:p>
            <a:r>
              <a:rPr lang="en-US" dirty="0"/>
              <a:t>But good recovery !! </a:t>
            </a:r>
            <a:endParaRPr lang="en-IN" dirty="0"/>
          </a:p>
        </p:txBody>
      </p:sp>
      <p:sp>
        <p:nvSpPr>
          <p:cNvPr id="2" name="Content Placeholder 1">
            <a:extLst>
              <a:ext uri="{FF2B5EF4-FFF2-40B4-BE49-F238E27FC236}">
                <a16:creationId xmlns:a16="http://schemas.microsoft.com/office/drawing/2014/main" id="{38FA52C6-A0A3-452A-A2BC-35AC7B3FAE3C}"/>
              </a:ext>
            </a:extLst>
          </p:cNvPr>
          <p:cNvSpPr>
            <a:spLocks noGrp="1"/>
          </p:cNvSpPr>
          <p:nvPr>
            <p:ph sz="half" idx="2"/>
          </p:nvPr>
        </p:nvSpPr>
        <p:spPr/>
        <p:txBody>
          <a:bodyPr/>
          <a:lstStyle/>
          <a:p>
            <a:r>
              <a:rPr lang="en-US" dirty="0"/>
              <a:t>No nociception </a:t>
            </a:r>
          </a:p>
          <a:p>
            <a:endParaRPr lang="en-US" dirty="0"/>
          </a:p>
          <a:p>
            <a:r>
              <a:rPr lang="en-US" dirty="0"/>
              <a:t>No blood loss </a:t>
            </a:r>
          </a:p>
          <a:p>
            <a:endParaRPr lang="en-US" dirty="0"/>
          </a:p>
          <a:p>
            <a:r>
              <a:rPr lang="en-US" dirty="0"/>
              <a:t>No visceral pain and manipulation </a:t>
            </a:r>
          </a:p>
          <a:p>
            <a:endParaRPr lang="en-US" dirty="0"/>
          </a:p>
          <a:p>
            <a:endParaRPr lang="en-US" dirty="0"/>
          </a:p>
          <a:p>
            <a:r>
              <a:rPr lang="en-US" dirty="0"/>
              <a:t>Make immobile ! </a:t>
            </a:r>
            <a:endParaRPr lang="en-IN" dirty="0"/>
          </a:p>
        </p:txBody>
      </p:sp>
    </p:spTree>
    <p:extLst>
      <p:ext uri="{BB962C8B-B14F-4D97-AF65-F5344CB8AC3E}">
        <p14:creationId xmlns:p14="http://schemas.microsoft.com/office/powerpoint/2010/main" val="2390252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C62A-5FF4-4D89-B6B3-973B8F7D0F16}"/>
              </a:ext>
            </a:extLst>
          </p:cNvPr>
          <p:cNvSpPr>
            <a:spLocks noGrp="1"/>
          </p:cNvSpPr>
          <p:nvPr>
            <p:ph type="title"/>
          </p:nvPr>
        </p:nvSpPr>
        <p:spPr/>
        <p:txBody>
          <a:bodyPr/>
          <a:lstStyle/>
          <a:p>
            <a:r>
              <a:rPr lang="en-US" dirty="0"/>
              <a:t>Summary </a:t>
            </a:r>
            <a:endParaRPr lang="en-IN" dirty="0"/>
          </a:p>
        </p:txBody>
      </p:sp>
      <p:sp>
        <p:nvSpPr>
          <p:cNvPr id="3" name="Content Placeholder 2">
            <a:extLst>
              <a:ext uri="{FF2B5EF4-FFF2-40B4-BE49-F238E27FC236}">
                <a16:creationId xmlns:a16="http://schemas.microsoft.com/office/drawing/2014/main" id="{2F68E311-BA41-434E-AE39-EE2B64763224}"/>
              </a:ext>
            </a:extLst>
          </p:cNvPr>
          <p:cNvSpPr>
            <a:spLocks noGrp="1"/>
          </p:cNvSpPr>
          <p:nvPr>
            <p:ph idx="1"/>
          </p:nvPr>
        </p:nvSpPr>
        <p:spPr>
          <a:xfrm>
            <a:off x="247650" y="1314450"/>
            <a:ext cx="11258549" cy="5281659"/>
          </a:xfrm>
        </p:spPr>
        <p:txBody>
          <a:bodyPr>
            <a:normAutofit/>
          </a:bodyPr>
          <a:lstStyle/>
          <a:p>
            <a:r>
              <a:rPr lang="en-US" dirty="0"/>
              <a:t>Indications --- History of the patient – assess </a:t>
            </a:r>
          </a:p>
          <a:p>
            <a:r>
              <a:rPr lang="en-US" dirty="0"/>
              <a:t>Investigations </a:t>
            </a:r>
          </a:p>
          <a:p>
            <a:r>
              <a:rPr lang="en-US" dirty="0"/>
              <a:t>Hemoglobin </a:t>
            </a:r>
          </a:p>
          <a:p>
            <a:r>
              <a:rPr lang="en-US" dirty="0"/>
              <a:t>Talk with cardiologist </a:t>
            </a:r>
          </a:p>
          <a:p>
            <a:r>
              <a:rPr lang="en-US" dirty="0"/>
              <a:t>Premedication and monitoring </a:t>
            </a:r>
          </a:p>
          <a:p>
            <a:r>
              <a:rPr lang="en-US" dirty="0"/>
              <a:t>Remote location concerns – sedation or anaesthesia </a:t>
            </a:r>
          </a:p>
          <a:p>
            <a:r>
              <a:rPr lang="en-US" dirty="0"/>
              <a:t>FiO2 </a:t>
            </a:r>
          </a:p>
          <a:p>
            <a:r>
              <a:rPr lang="en-US" dirty="0"/>
              <a:t>Temperature and hydration </a:t>
            </a:r>
          </a:p>
          <a:p>
            <a:r>
              <a:rPr lang="en-US" dirty="0"/>
              <a:t>Keep as preop – agents ? </a:t>
            </a:r>
          </a:p>
          <a:p>
            <a:r>
              <a:rPr lang="en-US" dirty="0"/>
              <a:t>Blood sugar and deairing </a:t>
            </a:r>
          </a:p>
          <a:p>
            <a:r>
              <a:rPr lang="en-US" dirty="0"/>
              <a:t>Extubate as routine – complications </a:t>
            </a:r>
            <a:endParaRPr lang="en-IN" dirty="0"/>
          </a:p>
        </p:txBody>
      </p:sp>
      <p:sp>
        <p:nvSpPr>
          <p:cNvPr id="4" name="Rectangle 3">
            <a:extLst>
              <a:ext uri="{FF2B5EF4-FFF2-40B4-BE49-F238E27FC236}">
                <a16:creationId xmlns:a16="http://schemas.microsoft.com/office/drawing/2014/main" id="{28AB9A7D-EB04-4627-9F89-D57C76D31575}"/>
              </a:ext>
            </a:extLst>
          </p:cNvPr>
          <p:cNvSpPr/>
          <p:nvPr/>
        </p:nvSpPr>
        <p:spPr>
          <a:xfrm>
            <a:off x="8771138" y="3329126"/>
            <a:ext cx="2263806" cy="1802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Thank you all </a:t>
            </a:r>
            <a:endParaRPr lang="en-IN" dirty="0"/>
          </a:p>
        </p:txBody>
      </p:sp>
    </p:spTree>
    <p:extLst>
      <p:ext uri="{BB962C8B-B14F-4D97-AF65-F5344CB8AC3E}">
        <p14:creationId xmlns:p14="http://schemas.microsoft.com/office/powerpoint/2010/main" val="14255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257F-2954-48B3-B413-09912D27DD3E}"/>
              </a:ext>
            </a:extLst>
          </p:cNvPr>
          <p:cNvSpPr>
            <a:spLocks noGrp="1"/>
          </p:cNvSpPr>
          <p:nvPr>
            <p:ph type="title"/>
          </p:nvPr>
        </p:nvSpPr>
        <p:spPr/>
        <p:txBody>
          <a:bodyPr/>
          <a:lstStyle/>
          <a:p>
            <a:endParaRPr lang="en-IN" dirty="0"/>
          </a:p>
        </p:txBody>
      </p:sp>
      <p:pic>
        <p:nvPicPr>
          <p:cNvPr id="5" name="Content Placeholder 4">
            <a:extLst>
              <a:ext uri="{FF2B5EF4-FFF2-40B4-BE49-F238E27FC236}">
                <a16:creationId xmlns:a16="http://schemas.microsoft.com/office/drawing/2014/main" id="{19D949E6-E9DD-41A2-98AB-B6F8210C936E}"/>
              </a:ext>
            </a:extLst>
          </p:cNvPr>
          <p:cNvPicPr>
            <a:picLocks noGrp="1" noChangeAspect="1"/>
          </p:cNvPicPr>
          <p:nvPr>
            <p:ph idx="1"/>
          </p:nvPr>
        </p:nvPicPr>
        <p:blipFill>
          <a:blip r:embed="rId2"/>
          <a:stretch>
            <a:fillRect/>
          </a:stretch>
        </p:blipFill>
        <p:spPr>
          <a:xfrm>
            <a:off x="2256520" y="0"/>
            <a:ext cx="8028299" cy="6653813"/>
          </a:xfrm>
        </p:spPr>
      </p:pic>
      <p:pic>
        <p:nvPicPr>
          <p:cNvPr id="7" name="Picture 6">
            <a:extLst>
              <a:ext uri="{FF2B5EF4-FFF2-40B4-BE49-F238E27FC236}">
                <a16:creationId xmlns:a16="http://schemas.microsoft.com/office/drawing/2014/main" id="{2B77BFD3-0C41-4355-B23E-1D0E5F86C28D}"/>
              </a:ext>
            </a:extLst>
          </p:cNvPr>
          <p:cNvPicPr>
            <a:picLocks noChangeAspect="1"/>
          </p:cNvPicPr>
          <p:nvPr/>
        </p:nvPicPr>
        <p:blipFill>
          <a:blip r:embed="rId3"/>
          <a:stretch>
            <a:fillRect/>
          </a:stretch>
        </p:blipFill>
        <p:spPr>
          <a:xfrm>
            <a:off x="156735" y="125181"/>
            <a:ext cx="6782747" cy="2360567"/>
          </a:xfrm>
          <a:prstGeom prst="rect">
            <a:avLst/>
          </a:prstGeom>
        </p:spPr>
      </p:pic>
      <p:pic>
        <p:nvPicPr>
          <p:cNvPr id="9" name="Picture 8">
            <a:extLst>
              <a:ext uri="{FF2B5EF4-FFF2-40B4-BE49-F238E27FC236}">
                <a16:creationId xmlns:a16="http://schemas.microsoft.com/office/drawing/2014/main" id="{2A497330-E32B-4DA0-81A5-F59CC663B28F}"/>
              </a:ext>
            </a:extLst>
          </p:cNvPr>
          <p:cNvPicPr>
            <a:picLocks noChangeAspect="1"/>
          </p:cNvPicPr>
          <p:nvPr/>
        </p:nvPicPr>
        <p:blipFill>
          <a:blip r:embed="rId4"/>
          <a:stretch>
            <a:fillRect/>
          </a:stretch>
        </p:blipFill>
        <p:spPr>
          <a:xfrm>
            <a:off x="156735" y="2504755"/>
            <a:ext cx="7783011" cy="2295845"/>
          </a:xfrm>
          <a:prstGeom prst="rect">
            <a:avLst/>
          </a:prstGeom>
        </p:spPr>
      </p:pic>
      <p:pic>
        <p:nvPicPr>
          <p:cNvPr id="11" name="Picture 10">
            <a:extLst>
              <a:ext uri="{FF2B5EF4-FFF2-40B4-BE49-F238E27FC236}">
                <a16:creationId xmlns:a16="http://schemas.microsoft.com/office/drawing/2014/main" id="{5757944A-560C-4929-A8EE-E6D6F9EAC5F7}"/>
              </a:ext>
            </a:extLst>
          </p:cNvPr>
          <p:cNvPicPr>
            <a:picLocks noChangeAspect="1"/>
          </p:cNvPicPr>
          <p:nvPr/>
        </p:nvPicPr>
        <p:blipFill>
          <a:blip r:embed="rId5"/>
          <a:stretch>
            <a:fillRect/>
          </a:stretch>
        </p:blipFill>
        <p:spPr>
          <a:xfrm>
            <a:off x="156735" y="4755519"/>
            <a:ext cx="8028299" cy="1512115"/>
          </a:xfrm>
          <a:prstGeom prst="rect">
            <a:avLst/>
          </a:prstGeom>
        </p:spPr>
      </p:pic>
      <p:grpSp>
        <p:nvGrpSpPr>
          <p:cNvPr id="22" name="Group 21">
            <a:extLst>
              <a:ext uri="{FF2B5EF4-FFF2-40B4-BE49-F238E27FC236}">
                <a16:creationId xmlns:a16="http://schemas.microsoft.com/office/drawing/2014/main" id="{A9FEA07F-6418-4AB2-AA53-0D411785CAF3}"/>
              </a:ext>
            </a:extLst>
          </p:cNvPr>
          <p:cNvGrpSpPr/>
          <p:nvPr/>
        </p:nvGrpSpPr>
        <p:grpSpPr>
          <a:xfrm>
            <a:off x="274953" y="924033"/>
            <a:ext cx="1830240" cy="1007640"/>
            <a:chOff x="274953" y="924033"/>
            <a:chExt cx="1830240" cy="100764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3" name="Ink 12">
                  <a:extLst>
                    <a:ext uri="{FF2B5EF4-FFF2-40B4-BE49-F238E27FC236}">
                      <a16:creationId xmlns:a16="http://schemas.microsoft.com/office/drawing/2014/main" id="{C408AA26-1FB2-4CAB-9F85-DFA732CA53C6}"/>
                    </a:ext>
                  </a:extLst>
                </p14:cNvPr>
                <p14:cNvContentPartPr/>
                <p14:nvPr/>
              </p14:nvContentPartPr>
              <p14:xfrm>
                <a:off x="274953" y="924033"/>
                <a:ext cx="285120" cy="327600"/>
              </p14:xfrm>
            </p:contentPart>
          </mc:Choice>
          <mc:Fallback xmlns="">
            <p:pic>
              <p:nvPicPr>
                <p:cNvPr id="13" name="Ink 12">
                  <a:extLst>
                    <a:ext uri="{FF2B5EF4-FFF2-40B4-BE49-F238E27FC236}">
                      <a16:creationId xmlns:a16="http://schemas.microsoft.com/office/drawing/2014/main" id="{C408AA26-1FB2-4CAB-9F85-DFA732CA53C6}"/>
                    </a:ext>
                  </a:extLst>
                </p:cNvPr>
                <p:cNvPicPr/>
                <p:nvPr/>
              </p:nvPicPr>
              <p:blipFill>
                <a:blip r:embed="rId7"/>
                <a:stretch>
                  <a:fillRect/>
                </a:stretch>
              </p:blipFill>
              <p:spPr>
                <a:xfrm>
                  <a:off x="265953" y="915393"/>
                  <a:ext cx="302760" cy="345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4" name="Ink 13">
                  <a:extLst>
                    <a:ext uri="{FF2B5EF4-FFF2-40B4-BE49-F238E27FC236}">
                      <a16:creationId xmlns:a16="http://schemas.microsoft.com/office/drawing/2014/main" id="{65FDB3C2-27C3-4ACA-B714-3616DB44D716}"/>
                    </a:ext>
                  </a:extLst>
                </p14:cNvPr>
                <p14:cNvContentPartPr/>
                <p14:nvPr/>
              </p14:nvContentPartPr>
              <p14:xfrm>
                <a:off x="656553" y="957513"/>
                <a:ext cx="252360" cy="291960"/>
              </p14:xfrm>
            </p:contentPart>
          </mc:Choice>
          <mc:Fallback xmlns="">
            <p:pic>
              <p:nvPicPr>
                <p:cNvPr id="14" name="Ink 13">
                  <a:extLst>
                    <a:ext uri="{FF2B5EF4-FFF2-40B4-BE49-F238E27FC236}">
                      <a16:creationId xmlns:a16="http://schemas.microsoft.com/office/drawing/2014/main" id="{65FDB3C2-27C3-4ACA-B714-3616DB44D716}"/>
                    </a:ext>
                  </a:extLst>
                </p:cNvPr>
                <p:cNvPicPr/>
                <p:nvPr/>
              </p:nvPicPr>
              <p:blipFill>
                <a:blip r:embed="rId9"/>
                <a:stretch>
                  <a:fillRect/>
                </a:stretch>
              </p:blipFill>
              <p:spPr>
                <a:xfrm>
                  <a:off x="647553" y="948513"/>
                  <a:ext cx="270000" cy="30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6" name="Ink 15">
                  <a:extLst>
                    <a:ext uri="{FF2B5EF4-FFF2-40B4-BE49-F238E27FC236}">
                      <a16:creationId xmlns:a16="http://schemas.microsoft.com/office/drawing/2014/main" id="{59DBE314-87EE-462D-9744-BAC599BE9111}"/>
                    </a:ext>
                  </a:extLst>
                </p14:cNvPr>
                <p14:cNvContentPartPr/>
                <p14:nvPr/>
              </p14:nvContentPartPr>
              <p14:xfrm>
                <a:off x="1029513" y="976233"/>
                <a:ext cx="18720" cy="255960"/>
              </p14:xfrm>
            </p:contentPart>
          </mc:Choice>
          <mc:Fallback xmlns="">
            <p:pic>
              <p:nvPicPr>
                <p:cNvPr id="16" name="Ink 15">
                  <a:extLst>
                    <a:ext uri="{FF2B5EF4-FFF2-40B4-BE49-F238E27FC236}">
                      <a16:creationId xmlns:a16="http://schemas.microsoft.com/office/drawing/2014/main" id="{59DBE314-87EE-462D-9744-BAC599BE9111}"/>
                    </a:ext>
                  </a:extLst>
                </p:cNvPr>
                <p:cNvPicPr/>
                <p:nvPr/>
              </p:nvPicPr>
              <p:blipFill>
                <a:blip r:embed="rId11"/>
                <a:stretch>
                  <a:fillRect/>
                </a:stretch>
              </p:blipFill>
              <p:spPr>
                <a:xfrm>
                  <a:off x="1020513" y="967233"/>
                  <a:ext cx="36360" cy="273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7" name="Ink 16">
                  <a:extLst>
                    <a:ext uri="{FF2B5EF4-FFF2-40B4-BE49-F238E27FC236}">
                      <a16:creationId xmlns:a16="http://schemas.microsoft.com/office/drawing/2014/main" id="{7B904800-87BA-462D-A1A8-833DC28E5691}"/>
                    </a:ext>
                  </a:extLst>
                </p14:cNvPr>
                <p14:cNvContentPartPr/>
                <p14:nvPr/>
              </p14:nvContentPartPr>
              <p14:xfrm>
                <a:off x="922953" y="931233"/>
                <a:ext cx="212040" cy="54000"/>
              </p14:xfrm>
            </p:contentPart>
          </mc:Choice>
          <mc:Fallback xmlns="">
            <p:pic>
              <p:nvPicPr>
                <p:cNvPr id="17" name="Ink 16">
                  <a:extLst>
                    <a:ext uri="{FF2B5EF4-FFF2-40B4-BE49-F238E27FC236}">
                      <a16:creationId xmlns:a16="http://schemas.microsoft.com/office/drawing/2014/main" id="{7B904800-87BA-462D-A1A8-833DC28E5691}"/>
                    </a:ext>
                  </a:extLst>
                </p:cNvPr>
                <p:cNvPicPr/>
                <p:nvPr/>
              </p:nvPicPr>
              <p:blipFill>
                <a:blip r:embed="rId13"/>
                <a:stretch>
                  <a:fillRect/>
                </a:stretch>
              </p:blipFill>
              <p:spPr>
                <a:xfrm>
                  <a:off x="913953" y="922593"/>
                  <a:ext cx="229680" cy="71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8" name="Ink 17">
                  <a:extLst>
                    <a:ext uri="{FF2B5EF4-FFF2-40B4-BE49-F238E27FC236}">
                      <a16:creationId xmlns:a16="http://schemas.microsoft.com/office/drawing/2014/main" id="{7183C7C6-E0D1-45ED-8A03-D165D7A7F8D9}"/>
                    </a:ext>
                  </a:extLst>
                </p14:cNvPr>
                <p14:cNvContentPartPr/>
                <p14:nvPr/>
              </p14:nvContentPartPr>
              <p14:xfrm>
                <a:off x="949593" y="1162353"/>
                <a:ext cx="239400" cy="45720"/>
              </p14:xfrm>
            </p:contentPart>
          </mc:Choice>
          <mc:Fallback xmlns="">
            <p:pic>
              <p:nvPicPr>
                <p:cNvPr id="18" name="Ink 17">
                  <a:extLst>
                    <a:ext uri="{FF2B5EF4-FFF2-40B4-BE49-F238E27FC236}">
                      <a16:creationId xmlns:a16="http://schemas.microsoft.com/office/drawing/2014/main" id="{7183C7C6-E0D1-45ED-8A03-D165D7A7F8D9}"/>
                    </a:ext>
                  </a:extLst>
                </p:cNvPr>
                <p:cNvPicPr/>
                <p:nvPr/>
              </p:nvPicPr>
              <p:blipFill>
                <a:blip r:embed="rId15"/>
                <a:stretch>
                  <a:fillRect/>
                </a:stretch>
              </p:blipFill>
              <p:spPr>
                <a:xfrm>
                  <a:off x="940953" y="1153713"/>
                  <a:ext cx="257040" cy="63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0" name="Ink 19">
                  <a:extLst>
                    <a:ext uri="{FF2B5EF4-FFF2-40B4-BE49-F238E27FC236}">
                      <a16:creationId xmlns:a16="http://schemas.microsoft.com/office/drawing/2014/main" id="{E5D8D216-B566-4E2F-96E4-0CF3E5517C6E}"/>
                    </a:ext>
                  </a:extLst>
                </p14:cNvPr>
                <p14:cNvContentPartPr/>
                <p14:nvPr/>
              </p14:nvContentPartPr>
              <p14:xfrm>
                <a:off x="601473" y="1411113"/>
                <a:ext cx="1190880" cy="520560"/>
              </p14:xfrm>
            </p:contentPart>
          </mc:Choice>
          <mc:Fallback xmlns="">
            <p:pic>
              <p:nvPicPr>
                <p:cNvPr id="20" name="Ink 19">
                  <a:extLst>
                    <a:ext uri="{FF2B5EF4-FFF2-40B4-BE49-F238E27FC236}">
                      <a16:creationId xmlns:a16="http://schemas.microsoft.com/office/drawing/2014/main" id="{E5D8D216-B566-4E2F-96E4-0CF3E5517C6E}"/>
                    </a:ext>
                  </a:extLst>
                </p:cNvPr>
                <p:cNvPicPr/>
                <p:nvPr/>
              </p:nvPicPr>
              <p:blipFill>
                <a:blip r:embed="rId17"/>
                <a:stretch>
                  <a:fillRect/>
                </a:stretch>
              </p:blipFill>
              <p:spPr>
                <a:xfrm>
                  <a:off x="592833" y="1402473"/>
                  <a:ext cx="1208520" cy="538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1" name="Ink 20">
                  <a:extLst>
                    <a:ext uri="{FF2B5EF4-FFF2-40B4-BE49-F238E27FC236}">
                      <a16:creationId xmlns:a16="http://schemas.microsoft.com/office/drawing/2014/main" id="{985D501C-458B-413D-A137-6258F4A99732}"/>
                    </a:ext>
                  </a:extLst>
                </p14:cNvPr>
                <p14:cNvContentPartPr/>
                <p14:nvPr/>
              </p14:nvContentPartPr>
              <p14:xfrm>
                <a:off x="1856433" y="1292673"/>
                <a:ext cx="248760" cy="522720"/>
              </p14:xfrm>
            </p:contentPart>
          </mc:Choice>
          <mc:Fallback xmlns="">
            <p:pic>
              <p:nvPicPr>
                <p:cNvPr id="21" name="Ink 20">
                  <a:extLst>
                    <a:ext uri="{FF2B5EF4-FFF2-40B4-BE49-F238E27FC236}">
                      <a16:creationId xmlns:a16="http://schemas.microsoft.com/office/drawing/2014/main" id="{985D501C-458B-413D-A137-6258F4A99732}"/>
                    </a:ext>
                  </a:extLst>
                </p:cNvPr>
                <p:cNvPicPr/>
                <p:nvPr/>
              </p:nvPicPr>
              <p:blipFill>
                <a:blip r:embed="rId19"/>
                <a:stretch>
                  <a:fillRect/>
                </a:stretch>
              </p:blipFill>
              <p:spPr>
                <a:xfrm>
                  <a:off x="1847793" y="1283673"/>
                  <a:ext cx="266400" cy="54036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23" name="Ink 22">
                <a:extLst>
                  <a:ext uri="{FF2B5EF4-FFF2-40B4-BE49-F238E27FC236}">
                    <a16:creationId xmlns:a16="http://schemas.microsoft.com/office/drawing/2014/main" id="{65D9CD0E-F8BA-4579-9630-BDBD6CDCF169}"/>
                  </a:ext>
                </a:extLst>
              </p14:cNvPr>
              <p14:cNvContentPartPr/>
              <p14:nvPr/>
            </p14:nvContentPartPr>
            <p14:xfrm>
              <a:off x="2059113" y="2025993"/>
              <a:ext cx="113760" cy="141480"/>
            </p14:xfrm>
          </p:contentPart>
        </mc:Choice>
        <mc:Fallback xmlns="">
          <p:pic>
            <p:nvPicPr>
              <p:cNvPr id="23" name="Ink 22">
                <a:extLst>
                  <a:ext uri="{FF2B5EF4-FFF2-40B4-BE49-F238E27FC236}">
                    <a16:creationId xmlns:a16="http://schemas.microsoft.com/office/drawing/2014/main" id="{65D9CD0E-F8BA-4579-9630-BDBD6CDCF169}"/>
                  </a:ext>
                </a:extLst>
              </p:cNvPr>
              <p:cNvPicPr/>
              <p:nvPr/>
            </p:nvPicPr>
            <p:blipFill>
              <a:blip r:embed="rId21"/>
              <a:stretch>
                <a:fillRect/>
              </a:stretch>
            </p:blipFill>
            <p:spPr>
              <a:xfrm>
                <a:off x="2050113" y="2016993"/>
                <a:ext cx="131400" cy="159120"/>
              </a:xfrm>
              <a:prstGeom prst="rect">
                <a:avLst/>
              </a:prstGeom>
            </p:spPr>
          </p:pic>
        </mc:Fallback>
      </mc:AlternateContent>
    </p:spTree>
    <p:extLst>
      <p:ext uri="{BB962C8B-B14F-4D97-AF65-F5344CB8AC3E}">
        <p14:creationId xmlns:p14="http://schemas.microsoft.com/office/powerpoint/2010/main" val="1702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E9160-83C5-4CBE-BFA2-F31EF9ECFC4D}"/>
              </a:ext>
            </a:extLst>
          </p:cNvPr>
          <p:cNvSpPr>
            <a:spLocks noGrp="1"/>
          </p:cNvSpPr>
          <p:nvPr>
            <p:ph type="title"/>
          </p:nvPr>
        </p:nvSpPr>
        <p:spPr/>
        <p:txBody>
          <a:bodyPr>
            <a:normAutofit/>
          </a:bodyPr>
          <a:lstStyle/>
          <a:p>
            <a:r>
              <a:rPr lang="en-IN" sz="3600" b="0" i="0" u="none" strike="noStrike" baseline="0" dirty="0">
                <a:solidFill>
                  <a:srgbClr val="EE4D05"/>
                </a:solidFill>
                <a:latin typeface="Aharoni" panose="02010803020104030203" pitchFamily="2" charset="-79"/>
                <a:cs typeface="Aharoni" panose="02010803020104030203" pitchFamily="2" charset="-79"/>
              </a:rPr>
              <a:t>Interventional techniques</a:t>
            </a:r>
            <a:endParaRPr lang="en-IN" sz="3600"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A8717DB-B4CC-43A7-B5F1-2CA9EA862017}"/>
              </a:ext>
            </a:extLst>
          </p:cNvPr>
          <p:cNvSpPr>
            <a:spLocks noGrp="1"/>
          </p:cNvSpPr>
          <p:nvPr>
            <p:ph idx="1"/>
          </p:nvPr>
        </p:nvSpPr>
        <p:spPr/>
        <p:txBody>
          <a:bodyPr/>
          <a:lstStyle/>
          <a:p>
            <a:r>
              <a:rPr lang="en-US" sz="2800" b="1" dirty="0"/>
              <a:t>ASD closure </a:t>
            </a:r>
          </a:p>
          <a:p>
            <a:r>
              <a:rPr lang="en-US" dirty="0"/>
              <a:t>Atrial septal defect closure is the most commonly performed procedure. Trans-esophageal echocardiography (TEE) is used to assess the margins of the defect and to aid X-ray-guided device placement</a:t>
            </a:r>
          </a:p>
          <a:p>
            <a:endParaRPr lang="en-US" dirty="0"/>
          </a:p>
          <a:p>
            <a:r>
              <a:rPr lang="en-US" dirty="0"/>
              <a:t>Dislodgement embolization, impinging and rarely rupture of vessels </a:t>
            </a:r>
          </a:p>
          <a:p>
            <a:endParaRPr lang="en-US" dirty="0"/>
          </a:p>
          <a:p>
            <a:endParaRPr lang="en-US" dirty="0"/>
          </a:p>
          <a:p>
            <a:r>
              <a:rPr lang="en-US" dirty="0"/>
              <a:t>VSD closure ( Rare) </a:t>
            </a:r>
            <a:endParaRPr lang="en-IN" dirty="0"/>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Ink 3">
                <a:extLst>
                  <a:ext uri="{FF2B5EF4-FFF2-40B4-BE49-F238E27FC236}">
                    <a16:creationId xmlns:a16="http://schemas.microsoft.com/office/drawing/2014/main" id="{DD212760-5227-480F-880A-4121126A1427}"/>
                  </a:ext>
                </a:extLst>
              </p14:cNvPr>
              <p14:cNvContentPartPr/>
              <p14:nvPr/>
            </p14:nvContentPartPr>
            <p14:xfrm>
              <a:off x="5166633" y="1632873"/>
              <a:ext cx="360" cy="360"/>
            </p14:xfrm>
          </p:contentPart>
        </mc:Choice>
        <mc:Fallback xmlns="">
          <p:pic>
            <p:nvPicPr>
              <p:cNvPr id="4" name="Ink 3">
                <a:extLst>
                  <a:ext uri="{FF2B5EF4-FFF2-40B4-BE49-F238E27FC236}">
                    <a16:creationId xmlns:a16="http://schemas.microsoft.com/office/drawing/2014/main" id="{DD212760-5227-480F-880A-4121126A1427}"/>
                  </a:ext>
                </a:extLst>
              </p:cNvPr>
              <p:cNvPicPr/>
              <p:nvPr/>
            </p:nvPicPr>
            <p:blipFill>
              <a:blip r:embed="rId3"/>
              <a:stretch>
                <a:fillRect/>
              </a:stretch>
            </p:blipFill>
            <p:spPr>
              <a:xfrm>
                <a:off x="5157633" y="1624233"/>
                <a:ext cx="18000" cy="18000"/>
              </a:xfrm>
              <a:prstGeom prst="rect">
                <a:avLst/>
              </a:prstGeom>
            </p:spPr>
          </p:pic>
        </mc:Fallback>
      </mc:AlternateContent>
      <p:grpSp>
        <p:nvGrpSpPr>
          <p:cNvPr id="7" name="Group 6">
            <a:extLst>
              <a:ext uri="{FF2B5EF4-FFF2-40B4-BE49-F238E27FC236}">
                <a16:creationId xmlns:a16="http://schemas.microsoft.com/office/drawing/2014/main" id="{AF29E599-D8E7-4A49-BAB1-85E13314E00C}"/>
              </a:ext>
            </a:extLst>
          </p:cNvPr>
          <p:cNvGrpSpPr/>
          <p:nvPr/>
        </p:nvGrpSpPr>
        <p:grpSpPr>
          <a:xfrm>
            <a:off x="6879873" y="1357833"/>
            <a:ext cx="360" cy="360"/>
            <a:chOff x="6879873" y="1357833"/>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58BD6F65-6F48-4D06-8826-261EF10783B8}"/>
                    </a:ext>
                  </a:extLst>
                </p14:cNvPr>
                <p14:cNvContentPartPr/>
                <p14:nvPr/>
              </p14:nvContentPartPr>
              <p14:xfrm>
                <a:off x="6879873" y="1357833"/>
                <a:ext cx="360" cy="360"/>
              </p14:xfrm>
            </p:contentPart>
          </mc:Choice>
          <mc:Fallback xmlns="">
            <p:pic>
              <p:nvPicPr>
                <p:cNvPr id="5" name="Ink 4">
                  <a:extLst>
                    <a:ext uri="{FF2B5EF4-FFF2-40B4-BE49-F238E27FC236}">
                      <a16:creationId xmlns:a16="http://schemas.microsoft.com/office/drawing/2014/main" id="{58BD6F65-6F48-4D06-8826-261EF10783B8}"/>
                    </a:ext>
                  </a:extLst>
                </p:cNvPr>
                <p:cNvPicPr/>
                <p:nvPr/>
              </p:nvPicPr>
              <p:blipFill>
                <a:blip r:embed="rId5"/>
                <a:stretch>
                  <a:fillRect/>
                </a:stretch>
              </p:blipFill>
              <p:spPr>
                <a:xfrm>
                  <a:off x="6870873" y="1349193"/>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6" name="Ink 5">
                  <a:extLst>
                    <a:ext uri="{FF2B5EF4-FFF2-40B4-BE49-F238E27FC236}">
                      <a16:creationId xmlns:a16="http://schemas.microsoft.com/office/drawing/2014/main" id="{55E9A43A-5EFE-4FDE-9710-509BAE29DE21}"/>
                    </a:ext>
                  </a:extLst>
                </p14:cNvPr>
                <p14:cNvContentPartPr/>
                <p14:nvPr/>
              </p14:nvContentPartPr>
              <p14:xfrm>
                <a:off x="6879873" y="1357833"/>
                <a:ext cx="360" cy="360"/>
              </p14:xfrm>
            </p:contentPart>
          </mc:Choice>
          <mc:Fallback xmlns="">
            <p:pic>
              <p:nvPicPr>
                <p:cNvPr id="6" name="Ink 5">
                  <a:extLst>
                    <a:ext uri="{FF2B5EF4-FFF2-40B4-BE49-F238E27FC236}">
                      <a16:creationId xmlns:a16="http://schemas.microsoft.com/office/drawing/2014/main" id="{55E9A43A-5EFE-4FDE-9710-509BAE29DE21}"/>
                    </a:ext>
                  </a:extLst>
                </p:cNvPr>
                <p:cNvPicPr/>
                <p:nvPr/>
              </p:nvPicPr>
              <p:blipFill>
                <a:blip r:embed="rId5"/>
                <a:stretch>
                  <a:fillRect/>
                </a:stretch>
              </p:blipFill>
              <p:spPr>
                <a:xfrm>
                  <a:off x="6870873" y="1349193"/>
                  <a:ext cx="18000" cy="18000"/>
                </a:xfrm>
                <a:prstGeom prst="rect">
                  <a:avLst/>
                </a:prstGeom>
              </p:spPr>
            </p:pic>
          </mc:Fallback>
        </mc:AlternateContent>
      </p:grpSp>
    </p:spTree>
    <p:extLst>
      <p:ext uri="{BB962C8B-B14F-4D97-AF65-F5344CB8AC3E}">
        <p14:creationId xmlns:p14="http://schemas.microsoft.com/office/powerpoint/2010/main" val="278511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D9A3-9F4F-42C5-9223-B486D8B053AB}"/>
              </a:ext>
            </a:extLst>
          </p:cNvPr>
          <p:cNvSpPr>
            <a:spLocks noGrp="1"/>
          </p:cNvSpPr>
          <p:nvPr>
            <p:ph type="title"/>
          </p:nvPr>
        </p:nvSpPr>
        <p:spPr/>
        <p:txBody>
          <a:bodyPr/>
          <a:lstStyle/>
          <a:p>
            <a:r>
              <a:rPr lang="en-US" dirty="0"/>
              <a:t>Valvuloplasty </a:t>
            </a:r>
            <a:endParaRPr lang="en-IN" dirty="0"/>
          </a:p>
        </p:txBody>
      </p:sp>
      <p:sp>
        <p:nvSpPr>
          <p:cNvPr id="3" name="Content Placeholder 2">
            <a:extLst>
              <a:ext uri="{FF2B5EF4-FFF2-40B4-BE49-F238E27FC236}">
                <a16:creationId xmlns:a16="http://schemas.microsoft.com/office/drawing/2014/main" id="{64B7C2AA-9D16-495E-8A97-658C429AAD68}"/>
              </a:ext>
            </a:extLst>
          </p:cNvPr>
          <p:cNvSpPr>
            <a:spLocks noGrp="1"/>
          </p:cNvSpPr>
          <p:nvPr>
            <p:ph idx="1"/>
          </p:nvPr>
        </p:nvSpPr>
        <p:spPr/>
        <p:txBody>
          <a:bodyPr/>
          <a:lstStyle/>
          <a:p>
            <a:r>
              <a:rPr lang="en-US" dirty="0"/>
              <a:t>A fluid-filled cardiac catheter is passed across the stenotic pulmonary or aortic valves and the pressure gradient assessed. </a:t>
            </a:r>
          </a:p>
          <a:p>
            <a:r>
              <a:rPr lang="en-US" dirty="0"/>
              <a:t>This is exchanged over a guide wire for a balloon catheter, which is then inflated for a few seconds to split the fused valve leaflets.</a:t>
            </a:r>
          </a:p>
          <a:p>
            <a:endParaRPr lang="en-IN" dirty="0"/>
          </a:p>
        </p:txBody>
      </p:sp>
      <p:pic>
        <p:nvPicPr>
          <p:cNvPr id="5" name="Picture 4">
            <a:extLst>
              <a:ext uri="{FF2B5EF4-FFF2-40B4-BE49-F238E27FC236}">
                <a16:creationId xmlns:a16="http://schemas.microsoft.com/office/drawing/2014/main" id="{DE968DB1-BF5C-4A2F-8CC3-C99C2C4EA59A}"/>
              </a:ext>
            </a:extLst>
          </p:cNvPr>
          <p:cNvPicPr>
            <a:picLocks noChangeAspect="1"/>
          </p:cNvPicPr>
          <p:nvPr/>
        </p:nvPicPr>
        <p:blipFill>
          <a:blip r:embed="rId2"/>
          <a:stretch>
            <a:fillRect/>
          </a:stretch>
        </p:blipFill>
        <p:spPr>
          <a:xfrm>
            <a:off x="1341282" y="3693111"/>
            <a:ext cx="3115308" cy="2866067"/>
          </a:xfrm>
          <a:prstGeom prst="rect">
            <a:avLst/>
          </a:prstGeom>
        </p:spPr>
      </p:pic>
      <p:pic>
        <p:nvPicPr>
          <p:cNvPr id="7" name="Picture 6">
            <a:extLst>
              <a:ext uri="{FF2B5EF4-FFF2-40B4-BE49-F238E27FC236}">
                <a16:creationId xmlns:a16="http://schemas.microsoft.com/office/drawing/2014/main" id="{6B5F1D20-9DA2-452E-8483-99727370FD75}"/>
              </a:ext>
            </a:extLst>
          </p:cNvPr>
          <p:cNvPicPr>
            <a:picLocks noChangeAspect="1"/>
          </p:cNvPicPr>
          <p:nvPr/>
        </p:nvPicPr>
        <p:blipFill>
          <a:blip r:embed="rId3"/>
          <a:stretch>
            <a:fillRect/>
          </a:stretch>
        </p:blipFill>
        <p:spPr>
          <a:xfrm>
            <a:off x="6726440" y="3760863"/>
            <a:ext cx="4290749" cy="2798315"/>
          </a:xfrm>
          <a:prstGeom prst="rect">
            <a:avLst/>
          </a:prstGeom>
        </p:spPr>
      </p:pic>
    </p:spTree>
    <p:extLst>
      <p:ext uri="{BB962C8B-B14F-4D97-AF65-F5344CB8AC3E}">
        <p14:creationId xmlns:p14="http://schemas.microsoft.com/office/powerpoint/2010/main" val="161174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AFA0-FFF0-45B3-B5D1-C023919F3E1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F7DE2D4-1D36-43E1-8F37-91326BA08270}"/>
              </a:ext>
            </a:extLst>
          </p:cNvPr>
          <p:cNvSpPr>
            <a:spLocks noGrp="1"/>
          </p:cNvSpPr>
          <p:nvPr>
            <p:ph idx="1"/>
          </p:nvPr>
        </p:nvSpPr>
        <p:spPr/>
        <p:txBody>
          <a:bodyPr>
            <a:normAutofit lnSpcReduction="10000"/>
          </a:bodyPr>
          <a:lstStyle/>
          <a:p>
            <a:r>
              <a:rPr lang="en-IN" dirty="0">
                <a:solidFill>
                  <a:srgbClr val="FFFF00"/>
                </a:solidFill>
              </a:rPr>
              <a:t>Atrial septostomy</a:t>
            </a:r>
          </a:p>
          <a:p>
            <a:r>
              <a:rPr lang="en-US" dirty="0"/>
              <a:t>This procedure is performed to allow mixing of blood to improve oxygen saturation in complex cardiac lesions</a:t>
            </a:r>
          </a:p>
          <a:p>
            <a:r>
              <a:rPr lang="en-US" dirty="0">
                <a:solidFill>
                  <a:srgbClr val="FFFF00"/>
                </a:solidFill>
              </a:rPr>
              <a:t>Angioplasty and placement of stents</a:t>
            </a:r>
          </a:p>
          <a:p>
            <a:pPr algn="l"/>
            <a:r>
              <a:rPr lang="en-IN" sz="2400" b="0" i="0" u="none" strike="noStrike" baseline="0" dirty="0">
                <a:latin typeface="Arial Rounded MT Bold" panose="020F0704030504030204" pitchFamily="34" charset="0"/>
              </a:rPr>
              <a:t>branch pulmonary </a:t>
            </a:r>
            <a:r>
              <a:rPr lang="en-US" sz="2400" b="0" i="0" u="none" strike="noStrike" baseline="0" dirty="0">
                <a:latin typeface="Arial Rounded MT Bold" panose="020F0704030504030204" pitchFamily="34" charset="0"/>
              </a:rPr>
              <a:t>artery stenosis, coarctation of aorta and superior vena cava </a:t>
            </a:r>
            <a:r>
              <a:rPr lang="en-IN" sz="2400" b="0" i="0" u="none" strike="noStrike" baseline="0" dirty="0">
                <a:latin typeface="Arial Rounded MT Bold" panose="020F0704030504030204" pitchFamily="34" charset="0"/>
              </a:rPr>
              <a:t>obstruction.</a:t>
            </a:r>
          </a:p>
          <a:p>
            <a:pPr algn="l"/>
            <a:r>
              <a:rPr lang="en-US" sz="2400" dirty="0">
                <a:solidFill>
                  <a:srgbClr val="FFFF00"/>
                </a:solidFill>
                <a:latin typeface="Arial Rounded MT Bold" panose="020F0704030504030204" pitchFamily="34" charset="0"/>
              </a:rPr>
              <a:t>Closure of systemic to pulmonary shunts</a:t>
            </a:r>
          </a:p>
          <a:p>
            <a:pPr algn="l"/>
            <a:r>
              <a:rPr lang="en-US" sz="2400" dirty="0">
                <a:latin typeface="Arial Rounded MT Bold" panose="020F0704030504030204" pitchFamily="34" charset="0"/>
              </a:rPr>
              <a:t>PDA </a:t>
            </a:r>
          </a:p>
          <a:p>
            <a:pPr algn="l"/>
            <a:r>
              <a:rPr lang="en-IN" sz="2400" dirty="0">
                <a:solidFill>
                  <a:srgbClr val="FFFF00"/>
                </a:solidFill>
                <a:latin typeface="Arial Rounded MT Bold" panose="020F0704030504030204" pitchFamily="34" charset="0"/>
              </a:rPr>
              <a:t>Hybrid procedure- open the heart and cannulate the pulmonary trunk ! Do stenting </a:t>
            </a:r>
          </a:p>
        </p:txBody>
      </p:sp>
    </p:spTree>
    <p:extLst>
      <p:ext uri="{BB962C8B-B14F-4D97-AF65-F5344CB8AC3E}">
        <p14:creationId xmlns:p14="http://schemas.microsoft.com/office/powerpoint/2010/main" val="7754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71B2-6CE0-43C8-8120-59425A93697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6F3891D-3CB7-40E5-8D2D-223D8FA5F9E3}"/>
              </a:ext>
            </a:extLst>
          </p:cNvPr>
          <p:cNvSpPr>
            <a:spLocks noGrp="1"/>
          </p:cNvSpPr>
          <p:nvPr>
            <p:ph idx="1"/>
          </p:nvPr>
        </p:nvSpPr>
        <p:spPr/>
        <p:txBody>
          <a:bodyPr/>
          <a:lstStyle/>
          <a:p>
            <a:endParaRPr lang="en-IN" dirty="0"/>
          </a:p>
        </p:txBody>
      </p:sp>
      <p:sp>
        <p:nvSpPr>
          <p:cNvPr id="5" name="Flowchart: Multidocument 4">
            <a:extLst>
              <a:ext uri="{FF2B5EF4-FFF2-40B4-BE49-F238E27FC236}">
                <a16:creationId xmlns:a16="http://schemas.microsoft.com/office/drawing/2014/main" id="{7A9145B4-53B6-416E-8F24-21B71761A94E}"/>
              </a:ext>
            </a:extLst>
          </p:cNvPr>
          <p:cNvSpPr/>
          <p:nvPr/>
        </p:nvSpPr>
        <p:spPr>
          <a:xfrm>
            <a:off x="3675354" y="1473694"/>
            <a:ext cx="5362113" cy="474499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0" i="0" u="none" strike="noStrike" baseline="0" dirty="0">
                <a:solidFill>
                  <a:schemeClr val="tx1"/>
                </a:solidFill>
                <a:latin typeface="Arial Rounded MT Bold" panose="020F0704030504030204" pitchFamily="34" charset="0"/>
              </a:rPr>
              <a:t>Anaesthesia for cardiac catheterization</a:t>
            </a:r>
            <a:endParaRPr lang="en-IN" sz="28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20169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CC1E-CD58-4377-89BA-B6C5C516C364}"/>
              </a:ext>
            </a:extLst>
          </p:cNvPr>
          <p:cNvSpPr>
            <a:spLocks noGrp="1"/>
          </p:cNvSpPr>
          <p:nvPr>
            <p:ph type="title"/>
          </p:nvPr>
        </p:nvSpPr>
        <p:spPr/>
        <p:txBody>
          <a:bodyPr/>
          <a:lstStyle/>
          <a:p>
            <a:r>
              <a:rPr lang="en-US" dirty="0"/>
              <a:t>Preoperative </a:t>
            </a:r>
            <a:endParaRPr lang="en-IN" dirty="0"/>
          </a:p>
        </p:txBody>
      </p:sp>
      <p:sp>
        <p:nvSpPr>
          <p:cNvPr id="3" name="Content Placeholder 2">
            <a:extLst>
              <a:ext uri="{FF2B5EF4-FFF2-40B4-BE49-F238E27FC236}">
                <a16:creationId xmlns:a16="http://schemas.microsoft.com/office/drawing/2014/main" id="{49EF0AA4-CADD-4788-94C4-A4FDFF4353BF}"/>
              </a:ext>
            </a:extLst>
          </p:cNvPr>
          <p:cNvSpPr>
            <a:spLocks noGrp="1"/>
          </p:cNvSpPr>
          <p:nvPr>
            <p:ph idx="1"/>
          </p:nvPr>
        </p:nvSpPr>
        <p:spPr>
          <a:xfrm>
            <a:off x="523783" y="1882066"/>
            <a:ext cx="10982417" cy="4336619"/>
          </a:xfrm>
        </p:spPr>
        <p:txBody>
          <a:bodyPr/>
          <a:lstStyle/>
          <a:p>
            <a:endParaRPr lang="en-US" dirty="0"/>
          </a:p>
          <a:p>
            <a:endParaRPr lang="en-IN" dirty="0"/>
          </a:p>
          <a:p>
            <a:r>
              <a:rPr lang="en-IN" dirty="0"/>
              <a:t>Always routine – remember routine </a:t>
            </a:r>
          </a:p>
          <a:p>
            <a:endParaRPr lang="en-IN" dirty="0"/>
          </a:p>
          <a:p>
            <a:pPr algn="l"/>
            <a:r>
              <a:rPr lang="en-IN" sz="2400" b="0" i="0" u="none" strike="noStrike" baseline="0" dirty="0">
                <a:latin typeface="AdvPS6F00"/>
              </a:rPr>
              <a:t>Difficulty </a:t>
            </a:r>
            <a:r>
              <a:rPr lang="en-US" sz="2400" b="0" i="0" u="none" strike="noStrike" baseline="0" dirty="0">
                <a:latin typeface="AdvPS6F00"/>
              </a:rPr>
              <a:t>feeding, poor growth, sweating in infants or reduced exercise tolerance </a:t>
            </a:r>
            <a:r>
              <a:rPr lang="en-IN" sz="2400" b="0" i="0" u="none" strike="noStrike" baseline="0" dirty="0">
                <a:latin typeface="AdvPS6F00"/>
              </a:rPr>
              <a:t>in older children</a:t>
            </a:r>
          </a:p>
          <a:p>
            <a:pPr algn="l"/>
            <a:r>
              <a:rPr lang="en-IN" sz="2400" dirty="0">
                <a:latin typeface="AdvPS6F00"/>
              </a:rPr>
              <a:t>Current drugs – ACEI can be stopped  ? Diuretics </a:t>
            </a:r>
          </a:p>
          <a:p>
            <a:pPr algn="l"/>
            <a:r>
              <a:rPr lang="en-IN" sz="2400" dirty="0">
                <a:latin typeface="AdvPS6F00"/>
              </a:rPr>
              <a:t>Anticoagulants – shunt dependent – don’t stop</a:t>
            </a:r>
          </a:p>
          <a:p>
            <a:pPr algn="l"/>
            <a:r>
              <a:rPr lang="en-IN" sz="2400" dirty="0">
                <a:latin typeface="AdvPS6F00"/>
              </a:rPr>
              <a:t>All other drugs to continue </a:t>
            </a:r>
          </a:p>
          <a:p>
            <a:pPr algn="l"/>
            <a:endParaRPr lang="en-IN" sz="2400" dirty="0"/>
          </a:p>
        </p:txBody>
      </p:sp>
    </p:spTree>
    <p:extLst>
      <p:ext uri="{BB962C8B-B14F-4D97-AF65-F5344CB8AC3E}">
        <p14:creationId xmlns:p14="http://schemas.microsoft.com/office/powerpoint/2010/main" val="70685317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283</TotalTime>
  <Words>1617</Words>
  <Application>Microsoft Office PowerPoint</Application>
  <PresentationFormat>Widescreen</PresentationFormat>
  <Paragraphs>261</Paragraphs>
  <Slides>36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AdvPS6F00</vt:lpstr>
      <vt:lpstr>Aharoni</vt:lpstr>
      <vt:lpstr>Arial</vt:lpstr>
      <vt:lpstr>Arial Black</vt:lpstr>
      <vt:lpstr>Arial Narrow</vt:lpstr>
      <vt:lpstr>Arial Rounded MT Bold</vt:lpstr>
      <vt:lpstr>Bahnschrift Light</vt:lpstr>
      <vt:lpstr>Calibri</vt:lpstr>
      <vt:lpstr>Century Gothic</vt:lpstr>
      <vt:lpstr>Mongolian Baiti</vt:lpstr>
      <vt:lpstr>Times New Roman</vt:lpstr>
      <vt:lpstr>Vapor Trail</vt:lpstr>
      <vt:lpstr>Anaesthesia in pediatric cardiac catheterization </vt:lpstr>
      <vt:lpstr>Declaration </vt:lpstr>
      <vt:lpstr>History </vt:lpstr>
      <vt:lpstr>PowerPoint Presentation</vt:lpstr>
      <vt:lpstr>Interventional techniques</vt:lpstr>
      <vt:lpstr>Valvuloplasty </vt:lpstr>
      <vt:lpstr>PowerPoint Presentation</vt:lpstr>
      <vt:lpstr>PowerPoint Presentation</vt:lpstr>
      <vt:lpstr>Preoperative </vt:lpstr>
      <vt:lpstr>Initial evaluation </vt:lpstr>
      <vt:lpstr>If the shunt is 1:1 </vt:lpstr>
      <vt:lpstr>Preoperative work up </vt:lpstr>
      <vt:lpstr>Preop </vt:lpstr>
      <vt:lpstr>Investigations </vt:lpstr>
      <vt:lpstr>What to see in ECHO ?? </vt:lpstr>
      <vt:lpstr>Beware of Hb </vt:lpstr>
      <vt:lpstr>PowerPoint Presentation</vt:lpstr>
      <vt:lpstr>Premedication</vt:lpstr>
      <vt:lpstr>Cath lab problems </vt:lpstr>
      <vt:lpstr>General anesthesia – pros and cons </vt:lpstr>
      <vt:lpstr>Agents </vt:lpstr>
      <vt:lpstr>Induction</vt:lpstr>
      <vt:lpstr>Can we add ?? </vt:lpstr>
      <vt:lpstr>Intubate </vt:lpstr>
      <vt:lpstr>Perioperative </vt:lpstr>
      <vt:lpstr>PowerPoint Presentation</vt:lpstr>
      <vt:lpstr>Intraoperative </vt:lpstr>
      <vt:lpstr>Intraoperative </vt:lpstr>
      <vt:lpstr>Electrophysiological studies </vt:lpstr>
      <vt:lpstr>Agents </vt:lpstr>
      <vt:lpstr>Does IPPV affect pressure monitoring ? </vt:lpstr>
      <vt:lpstr>PowerPoint Presentation</vt:lpstr>
      <vt:lpstr>Post operative </vt:lpstr>
      <vt:lpstr>Complications- The overall incidence of complications in paediatric cardiac catheterization is quoted at 7.3%, </vt:lpstr>
      <vt:lpstr>What is ideal ?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Anaesthesia in pediatric cardiac catheterization </dc:title>
  <dc:creator>partha sarathy</dc:creator>
  <cp:lastModifiedBy>partha sarathy</cp:lastModifiedBy>
  <cp:revision>106</cp:revision>
  <dcterms:created xsi:type="dcterms:W3CDTF">2022-01-06T01:49:35Z</dcterms:created>
  <dcterms:modified xsi:type="dcterms:W3CDTF">2022-01-11T09:58:57Z</dcterms:modified>
</cp:coreProperties>
</file>