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2" r:id="rId24"/>
    <p:sldId id="276" r:id="rId25"/>
    <p:sldId id="275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21D-6897-4AC7-9512-948F1D2BBAF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1FEB-3891-4F67-AF55-E7F43402D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426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21D-6897-4AC7-9512-948F1D2BBAF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1FEB-3891-4F67-AF55-E7F43402D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256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21D-6897-4AC7-9512-948F1D2BBAF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1FEB-3891-4F67-AF55-E7F43402D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646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21D-6897-4AC7-9512-948F1D2BBAF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1FEB-3891-4F67-AF55-E7F43402D45A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57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21D-6897-4AC7-9512-948F1D2BBAF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1FEB-3891-4F67-AF55-E7F43402D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5102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21D-6897-4AC7-9512-948F1D2BBAF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1FEB-3891-4F67-AF55-E7F43402D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1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21D-6897-4AC7-9512-948F1D2BBAF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1FEB-3891-4F67-AF55-E7F43402D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355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21D-6897-4AC7-9512-948F1D2BBAF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1FEB-3891-4F67-AF55-E7F43402D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1208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21D-6897-4AC7-9512-948F1D2BBAF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1FEB-3891-4F67-AF55-E7F43402D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263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21D-6897-4AC7-9512-948F1D2BBAF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1FEB-3891-4F67-AF55-E7F43402D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941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21D-6897-4AC7-9512-948F1D2BBAF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1FEB-3891-4F67-AF55-E7F43402D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711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21D-6897-4AC7-9512-948F1D2BBAF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1FEB-3891-4F67-AF55-E7F43402D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546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21D-6897-4AC7-9512-948F1D2BBAF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1FEB-3891-4F67-AF55-E7F43402D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438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21D-6897-4AC7-9512-948F1D2BBAF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1FEB-3891-4F67-AF55-E7F43402D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77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21D-6897-4AC7-9512-948F1D2BBAF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1FEB-3891-4F67-AF55-E7F43402D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285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21D-6897-4AC7-9512-948F1D2BBAF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1FEB-3891-4F67-AF55-E7F43402D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143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21D-6897-4AC7-9512-948F1D2BBAF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1FEB-3891-4F67-AF55-E7F43402D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607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B21D-6897-4AC7-9512-948F1D2BBAF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A1FEB-3891-4F67-AF55-E7F43402D4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083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javascript:refImgShow(6)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1EE9-EE64-4B30-8DB6-72C36BFDB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1159198"/>
          </a:xfrm>
        </p:spPr>
        <p:txBody>
          <a:bodyPr/>
          <a:lstStyle/>
          <a:p>
            <a:r>
              <a:rPr lang="en-US" dirty="0"/>
              <a:t>Ryle’s tube 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39319-E041-4D22-8831-5D6E68B5C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7548" y="2974018"/>
            <a:ext cx="9659183" cy="339205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Dr.  S. Parthasarathy MD., DA., DNB.,</a:t>
            </a:r>
          </a:p>
          <a:p>
            <a:r>
              <a:rPr lang="en-US" sz="2800" dirty="0">
                <a:solidFill>
                  <a:srgbClr val="FFFF00"/>
                </a:solidFill>
              </a:rPr>
              <a:t> PhD.  FICA , IDRA,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Diploma in  software based statistics - CUGRA </a:t>
            </a:r>
          </a:p>
          <a:p>
            <a:r>
              <a:rPr lang="en-US" sz="2800" dirty="0"/>
              <a:t>Professor – Mahatma Gandhi Medical college and research institute – Pondicherry  </a:t>
            </a:r>
          </a:p>
          <a:p>
            <a:r>
              <a:rPr lang="en-US" sz="2800" dirty="0"/>
              <a:t>Associate editor IJA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39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F57ACC-5CD5-43B8-92AD-BB8DFB57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explanation 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F58896-3314-495E-8F90-96728130F8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33413" y="2317072"/>
            <a:ext cx="3157969" cy="280833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776A6-DF81-41A9-B1BD-8CE4323BCA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b="1" dirty="0">
                <a:solidFill>
                  <a:srgbClr val="2A2A2A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Latha" panose="020B0604020202020204" pitchFamily="34" charset="0"/>
              </a:rPr>
              <a:t>Tape</a:t>
            </a:r>
            <a:endParaRPr lang="en-IN" sz="2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b="1" dirty="0">
                <a:solidFill>
                  <a:srgbClr val="2A2A2A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Latha" panose="020B0604020202020204" pitchFamily="34" charset="0"/>
              </a:rPr>
              <a:t>Emesis basin or plastic bag</a:t>
            </a:r>
            <a:endParaRPr lang="en-IN" sz="2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b="1" dirty="0">
                <a:solidFill>
                  <a:srgbClr val="2A2A2A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Latha" panose="020B0604020202020204" pitchFamily="34" charset="0"/>
              </a:rPr>
              <a:t>Wall suction, set to low intermittent suction</a:t>
            </a:r>
            <a:endParaRPr lang="en-IN" sz="2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r>
              <a:rPr lang="en-IN" sz="2800" b="1" dirty="0">
                <a:solidFill>
                  <a:srgbClr val="2A2A2A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Suction tubing and container</a:t>
            </a:r>
            <a:endParaRPr lang="en-IN" sz="2800" b="1" dirty="0">
              <a:highlight>
                <a:srgbClr val="FFFF00"/>
              </a:highlight>
            </a:endParaRP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10CC3A30-845F-4910-AD03-DFF50B30D31C}"/>
              </a:ext>
            </a:extLst>
          </p:cNvPr>
          <p:cNvSpPr/>
          <p:nvPr/>
        </p:nvSpPr>
        <p:spPr>
          <a:xfrm>
            <a:off x="1766656" y="4021584"/>
            <a:ext cx="2130641" cy="11038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Toomy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syringe </a:t>
            </a:r>
            <a:endParaRPr lang="en-IN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8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BDE40F-459D-4774-8FC5-876830F6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techniques 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1E28C-EFDC-4C09-8B6E-7A5AC5075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Sniff and swallow – lignocaine </a:t>
            </a:r>
          </a:p>
          <a:p>
            <a:endParaRPr lang="en-US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Nebulize </a:t>
            </a:r>
          </a:p>
          <a:p>
            <a:endParaRPr lang="en-US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Atomize </a:t>
            </a:r>
            <a:endParaRPr lang="en-IN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8428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32534A-097B-45C2-A392-39E2314F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position ??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2EC1D-CD26-4229-9FBC-BC6756073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049" y="1855433"/>
            <a:ext cx="7084380" cy="47939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sz="2400" dirty="0"/>
              <a:t>Fowler's position is a standard patient position in which the patient is seated in a semi-sitting position (45-60 degrees) and may have knees either bent or straight.</a:t>
            </a:r>
          </a:p>
          <a:p>
            <a:r>
              <a:rPr lang="en-US" sz="2400" dirty="0"/>
              <a:t>Semi fowler </a:t>
            </a:r>
          </a:p>
          <a:p>
            <a:r>
              <a:rPr lang="en-US" sz="2400" dirty="0"/>
              <a:t>Proved to easier insertion than supine </a:t>
            </a:r>
          </a:p>
          <a:p>
            <a:r>
              <a:rPr lang="en-US" sz="2400" dirty="0"/>
              <a:t>Lateral position better than supine in unconscious patients without instruments </a:t>
            </a:r>
          </a:p>
          <a:p>
            <a:r>
              <a:rPr lang="en-IN" sz="2400" dirty="0"/>
              <a:t>Blow through the nose to find out which nostril is patent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8107DA-C9BA-4989-AAB1-70223DF630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50206" y="2087563"/>
            <a:ext cx="3517349" cy="37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19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6FF9-F877-4571-9182-F6339480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8C9C69-E910-41B6-AAEA-DBB9FFE2A5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0732" y="2226967"/>
            <a:ext cx="2052231" cy="3424827"/>
          </a:xfrm>
          <a:prstGeom prst="rect">
            <a:avLst/>
          </a:prstGeom>
        </p:spPr>
      </p:pic>
      <p:pic>
        <p:nvPicPr>
          <p:cNvPr id="8" name="Content Placeholder 7" descr="Patient flexing his neck and drinking water while ">
            <a:hlinkClick r:id="rId3"/>
            <a:extLst>
              <a:ext uri="{FF2B5EF4-FFF2-40B4-BE49-F238E27FC236}">
                <a16:creationId xmlns:a16="http://schemas.microsoft.com/office/drawing/2014/main" id="{313C02F1-CDF8-43F2-9912-E7849A455D0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81" y="2410619"/>
            <a:ext cx="3619500" cy="30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3BA55C-9B55-4E56-849C-7C271B7F9840}"/>
              </a:ext>
            </a:extLst>
          </p:cNvPr>
          <p:cNvSpPr/>
          <p:nvPr/>
        </p:nvSpPr>
        <p:spPr>
          <a:xfrm>
            <a:off x="310718" y="727970"/>
            <a:ext cx="4279037" cy="5859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Start vertical from tip of the nose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Go in to hit the resistance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Move some  more with swallowing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When they gag – swallow   </a:t>
            </a:r>
            <a:endParaRPr lang="en-IN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After it crosses the pharynx and enters esophagus the path is usually easy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See for coiling in the mouth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5AAE10-F433-4ED6-A760-CFA242A9C93F}"/>
              </a:ext>
            </a:extLst>
          </p:cNvPr>
          <p:cNvSpPr/>
          <p:nvPr/>
        </p:nvSpPr>
        <p:spPr>
          <a:xfrm>
            <a:off x="5786847" y="749006"/>
            <a:ext cx="54913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Hanson ([NEX – 50 cm]/2) + 50 cm</a:t>
            </a:r>
            <a:endParaRPr lang="en-IN" dirty="0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D5429D4F-60CE-4E05-A751-C4909883DB5A}"/>
              </a:ext>
            </a:extLst>
          </p:cNvPr>
          <p:cNvSpPr/>
          <p:nvPr/>
        </p:nvSpPr>
        <p:spPr>
          <a:xfrm>
            <a:off x="6027938" y="4270159"/>
            <a:ext cx="514905" cy="18563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/>
              <a:t>Nex</a:t>
            </a: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55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CF9F5-1CC6-4BD5-A29C-3C1B9E5E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i="0" u="none" strike="noStrike" baseline="0" dirty="0">
                <a:latin typeface="TimesNewRomanPSMT"/>
              </a:rPr>
              <a:t>Outward and rightward pull of trachea externally at cricoid</a:t>
            </a:r>
            <a:br>
              <a:rPr lang="en-US" sz="1800" i="0" u="none" strike="noStrike" baseline="0" dirty="0">
                <a:latin typeface="TimesNewRomanPSMT"/>
              </a:rPr>
            </a:br>
            <a:r>
              <a:rPr lang="en-US" sz="1800" i="0" u="none" strike="noStrike" baseline="0" dirty="0">
                <a:latin typeface="TimesNewRomanPSMT"/>
              </a:rPr>
              <a:t>level (</a:t>
            </a:r>
            <a:r>
              <a:rPr lang="en-US" sz="1800" i="0" u="none" strike="noStrike" baseline="0" dirty="0" err="1">
                <a:latin typeface="TimesNewRomanPSMT"/>
              </a:rPr>
              <a:t>Samanta</a:t>
            </a:r>
            <a:r>
              <a:rPr lang="en-US" sz="1800" i="0" u="none" strike="noStrike" baseline="0" dirty="0">
                <a:latin typeface="TimesNewRomanPSMT"/>
              </a:rPr>
              <a:t> and </a:t>
            </a:r>
            <a:r>
              <a:rPr lang="en-US" sz="1800" i="0" u="none" strike="noStrike" baseline="0" dirty="0" err="1">
                <a:latin typeface="TimesNewRomanPSMT"/>
              </a:rPr>
              <a:t>Ghatak’s</a:t>
            </a:r>
            <a:r>
              <a:rPr lang="en-US" sz="1800" i="0" u="none" strike="noStrike" baseline="0" dirty="0">
                <a:latin typeface="TimesNewRomanPSMT"/>
              </a:rPr>
              <a:t> technique).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A93C18-4D43-4ED0-A670-D0EB3594E0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2949" y="2087563"/>
            <a:ext cx="4948301" cy="370363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76555A-A73D-403C-A359-9A66C0F8DC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89324" y="2087563"/>
            <a:ext cx="4863215" cy="37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86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9740-7420-4A80-89B1-AF1CC10E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techniques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68378-EA30-4F03-A837-6B0B9EF7DC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Novel Visual Nasogastric Tube Insertion System:</a:t>
            </a:r>
          </a:p>
          <a:p>
            <a:r>
              <a:rPr lang="en-IN" dirty="0" err="1"/>
              <a:t>Fiber</a:t>
            </a:r>
            <a:r>
              <a:rPr lang="en-IN" dirty="0"/>
              <a:t> with NGT – scopes</a:t>
            </a:r>
          </a:p>
          <a:p>
            <a:r>
              <a:rPr lang="en-US" dirty="0"/>
              <a:t>Reverse </a:t>
            </a:r>
            <a:r>
              <a:rPr lang="en-US" dirty="0" err="1"/>
              <a:t>sellick</a:t>
            </a:r>
            <a:r>
              <a:rPr lang="en-US" dirty="0"/>
              <a:t> </a:t>
            </a:r>
            <a:r>
              <a:rPr lang="en-US" dirty="0" err="1"/>
              <a:t>manouver</a:t>
            </a:r>
            <a:r>
              <a:rPr lang="en-US" dirty="0"/>
              <a:t> </a:t>
            </a:r>
            <a:endParaRPr lang="en-IN" dirty="0"/>
          </a:p>
          <a:p>
            <a:r>
              <a:rPr lang="en-IN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0167D-5CB3-4245-920C-3E01CBCF18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Kink and the memory effect of kinking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E15904-77FD-4976-AC1A-D7A0CDF92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051" y="3511334"/>
            <a:ext cx="4724894" cy="265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98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331E011-E065-45BA-B741-2D85490B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rgbClr val="66FF66"/>
                </a:solidFill>
              </a:rPr>
              <a:t>During </a:t>
            </a:r>
            <a:r>
              <a:rPr lang="en-IN" dirty="0" err="1">
                <a:solidFill>
                  <a:srgbClr val="66FF66"/>
                </a:solidFill>
              </a:rPr>
              <a:t>anesthesia</a:t>
            </a:r>
            <a:r>
              <a:rPr lang="en-IN" dirty="0">
                <a:solidFill>
                  <a:srgbClr val="66FF66"/>
                </a:solidFill>
              </a:rPr>
              <a:t> 50 % success Vs more than 80 % in </a:t>
            </a:r>
            <a:r>
              <a:rPr lang="en-IN" dirty="0" err="1">
                <a:solidFill>
                  <a:srgbClr val="66FF66"/>
                </a:solidFill>
              </a:rPr>
              <a:t>unintubated</a:t>
            </a:r>
            <a:r>
              <a:rPr lang="en-IN" dirty="0">
                <a:solidFill>
                  <a:srgbClr val="66FF66"/>
                </a:solidFill>
              </a:rPr>
              <a:t> patients 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EC45D5-1832-4A45-9EF0-87793F81A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2096063"/>
            <a:ext cx="10575099" cy="4278103"/>
          </a:xfrm>
        </p:spPr>
        <p:txBody>
          <a:bodyPr>
            <a:noAutofit/>
          </a:bodyPr>
          <a:lstStyle/>
          <a:p>
            <a:r>
              <a:rPr lang="en-US" sz="2400" dirty="0"/>
              <a:t>The most common sites of impaction of the NG tube are piriform sinuses and the arytenoid cartilage</a:t>
            </a:r>
          </a:p>
          <a:p>
            <a:endParaRPr lang="en-US" sz="2400" dirty="0"/>
          </a:p>
          <a:p>
            <a:r>
              <a:rPr lang="en-US" sz="2400" dirty="0"/>
              <a:t>slit endotracheal tube, </a:t>
            </a:r>
          </a:p>
          <a:p>
            <a:r>
              <a:rPr lang="en-US" sz="2400" dirty="0"/>
              <a:t>forward displacement of the larynx and the use of various forceps, the use of an ureteral guidewire as a stylet, head flexion, lateral neck pressure, and the use of a gloved finger to steer the NG tube after impaction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734396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1616B3-FD23-43A8-AFD0-7046BE0D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24" y="434013"/>
            <a:ext cx="2899986" cy="2673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56347C-7A4B-4153-B4C5-22C31E6A4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736" y="3414994"/>
            <a:ext cx="3381847" cy="3096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FFC392-76D7-4A7F-B4EF-DA3713D0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8EA351-9E31-4625-966D-3B9C77CF7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2417" y="1118587"/>
            <a:ext cx="4848657" cy="491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02DC-403B-4FC0-AAB1-20137ED2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check the tube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4606-6668-4473-9FA4-0B5E44DFD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7" y="1606858"/>
            <a:ext cx="10646120" cy="4184342"/>
          </a:xfrm>
        </p:spPr>
        <p:txBody>
          <a:bodyPr/>
          <a:lstStyle/>
          <a:p>
            <a:r>
              <a:rPr lang="en-US" sz="2800" dirty="0">
                <a:latin typeface="Arial Narrow" panose="020B0606020202030204" pitchFamily="34" charset="0"/>
              </a:rPr>
              <a:t>The whoosh test consists of rapidly injecting air down a nasogastric tube while auscultating (listening for a ‘whooshing sound’) over the epigastrium. ? 20 % false 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    Signs of respiratory distress , cough 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    Aspirates of stomach 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   Capnometry 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  Xray </a:t>
            </a:r>
          </a:p>
          <a:p>
            <a:pPr marL="0" indent="0">
              <a:buNone/>
            </a:pPr>
            <a:endParaRPr lang="en-US" sz="2800" dirty="0">
              <a:latin typeface="Arial Narrow" panose="020B0606020202030204" pitchFamily="34" charset="0"/>
            </a:endParaRPr>
          </a:p>
          <a:p>
            <a:endParaRPr lang="en-US" sz="2800" dirty="0">
              <a:latin typeface="Arial Narrow" panose="020B0606020202030204" pitchFamily="34" charset="0"/>
            </a:endParaRP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7415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DCEBB-E4C1-4D57-A3D9-9197E5D28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034" y="2428945"/>
            <a:ext cx="2362530" cy="3029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9D56D0-4680-4648-ADCE-AA6DECD75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382" y="2627789"/>
            <a:ext cx="3725356" cy="2323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08312C-C77D-4BE0-83C1-20989304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0" i="0" dirty="0">
                <a:solidFill>
                  <a:srgbClr val="4D5156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The </a:t>
            </a:r>
            <a:r>
              <a:rPr lang="en-US" sz="2400" b="1" i="0" dirty="0">
                <a:solidFill>
                  <a:srgbClr val="5F6368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Kangaroo</a:t>
            </a:r>
            <a:r>
              <a:rPr lang="en-US" sz="2400" b="0" i="0" dirty="0">
                <a:solidFill>
                  <a:srgbClr val="4D5156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™ </a:t>
            </a:r>
            <a:r>
              <a:rPr lang="en-US" sz="2400" b="1" i="0" dirty="0">
                <a:solidFill>
                  <a:srgbClr val="5F6368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feeding tube</a:t>
            </a:r>
            <a:r>
              <a:rPr lang="en-US" sz="2400" b="0" i="0" dirty="0">
                <a:solidFill>
                  <a:srgbClr val="4D5156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 is a small- opening single use, disposable feeding tube which has an integrated real-time imaging system (</a:t>
            </a:r>
            <a:r>
              <a:rPr lang="en-US" sz="2400" b="1" i="0" dirty="0">
                <a:solidFill>
                  <a:srgbClr val="5F6368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IRIS</a:t>
            </a:r>
            <a:r>
              <a:rPr lang="en-US" sz="2400" b="0" i="0" dirty="0">
                <a:solidFill>
                  <a:srgbClr val="4D5156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)</a:t>
            </a:r>
            <a:br>
              <a:rPr lang="en-IN" sz="2400" dirty="0">
                <a:highlight>
                  <a:srgbClr val="FFFF00"/>
                </a:highlight>
              </a:rPr>
            </a:br>
            <a:endParaRPr lang="en-IN" sz="240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3D499-B568-449D-91DA-F118E5C4C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sz="2800" b="1" u="sng" dirty="0"/>
              <a:t>Other tests </a:t>
            </a:r>
          </a:p>
          <a:p>
            <a:endParaRPr lang="en-IN" sz="2800" dirty="0"/>
          </a:p>
          <a:p>
            <a:r>
              <a:rPr lang="en-IN" sz="2800" dirty="0"/>
              <a:t>pH &lt; 5 </a:t>
            </a:r>
          </a:p>
          <a:p>
            <a:r>
              <a:rPr lang="en-IN" sz="2800" dirty="0"/>
              <a:t>Pepsin content </a:t>
            </a:r>
          </a:p>
          <a:p>
            <a:r>
              <a:rPr lang="en-IN" sz="2800" dirty="0"/>
              <a:t>Ultrasound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577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14D1D-16FB-40EF-ACFB-3AEF04EE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B1E3-EF53-4D96-92A0-7B9DDA540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" y="2096064"/>
            <a:ext cx="10548466" cy="415233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Ryle's tube (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rylz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-  a thin flexible tube of rubber or plastic, which is inserted into the stomach through the mouth or nose of a patient and is used for withdrawing fluid from the stomach or for giving a test meal. [ J. A. Ryle (1889–1950), British physician]</a:t>
            </a:r>
          </a:p>
          <a:p>
            <a:pPr marL="0" indent="0">
              <a:buNone/>
            </a:pP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Search for the inventor of Nasogastric tube -- ? Abraham Levin </a:t>
            </a:r>
            <a:endParaRPr lang="en-IN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2634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CD4A-F105-44A6-9CEE-DE3393C0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the tube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FC86-8945-4724-B9F5-E1DA10E53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ZapfElliptical711BT-Roman"/>
              </a:rPr>
              <a:t>The commonly used techniques includes </a:t>
            </a:r>
          </a:p>
          <a:p>
            <a:pPr algn="l"/>
            <a:r>
              <a:rPr lang="en-US" sz="2400" b="1" i="0" u="none" strike="noStrike" baseline="0" dirty="0">
                <a:latin typeface="ZapfElliptical711BT-Roman"/>
              </a:rPr>
              <a:t>adhesive,</a:t>
            </a:r>
          </a:p>
          <a:p>
            <a:pPr algn="l"/>
            <a:r>
              <a:rPr lang="en-US" sz="2400" b="1" i="0" u="none" strike="noStrike" baseline="0" dirty="0">
                <a:latin typeface="ZapfElliptical711BT-Roman"/>
              </a:rPr>
              <a:t>clips, </a:t>
            </a:r>
          </a:p>
          <a:p>
            <a:pPr algn="l"/>
            <a:r>
              <a:rPr lang="en-US" sz="2400" b="1" i="0" u="none" strike="noStrike" baseline="0" dirty="0">
                <a:latin typeface="ZapfElliptical711BT-Roman"/>
              </a:rPr>
              <a:t>safety pins </a:t>
            </a:r>
          </a:p>
          <a:p>
            <a:pPr algn="l"/>
            <a:r>
              <a:rPr lang="en-US" sz="2400" b="1" i="0" u="none" strike="noStrike" baseline="0" dirty="0">
                <a:latin typeface="ZapfElliptical711BT-Roman"/>
              </a:rPr>
              <a:t>suture to secure the NG tube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064174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47914-5C65-4BA4-8F14-FD99630E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48F65-B5BB-420B-82A3-5069966B6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Position – cm.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Coiling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Aspirate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Patient may be lying on the tube</a:t>
            </a:r>
          </a:p>
        </p:txBody>
      </p:sp>
    </p:spTree>
    <p:extLst>
      <p:ext uri="{BB962C8B-B14F-4D97-AF65-F5344CB8AC3E}">
        <p14:creationId xmlns:p14="http://schemas.microsoft.com/office/powerpoint/2010/main" val="1212638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DCEB-D74B-4C4B-B095-E525BFCA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C8003-C4A4-4D8A-91BF-F49D7D571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66" y="1737360"/>
            <a:ext cx="10885592" cy="482548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Pharyngeal discomfort</a:t>
            </a:r>
          </a:p>
          <a:p>
            <a:r>
              <a:rPr lang="en-US" sz="2800" dirty="0"/>
              <a:t>Erosion of nares ( lubricate)  </a:t>
            </a:r>
          </a:p>
          <a:p>
            <a:r>
              <a:rPr lang="en-US" sz="2800" dirty="0"/>
              <a:t>Sinusitis ( aseptic precautions)</a:t>
            </a:r>
          </a:p>
          <a:p>
            <a:r>
              <a:rPr lang="en-US" sz="2800" dirty="0"/>
              <a:t>Gastritis ( frequent changing)  </a:t>
            </a:r>
          </a:p>
          <a:p>
            <a:r>
              <a:rPr lang="en-IN" sz="2800" dirty="0"/>
              <a:t>Epistaxis</a:t>
            </a:r>
          </a:p>
          <a:p>
            <a:r>
              <a:rPr lang="en-IN" sz="2800" dirty="0"/>
              <a:t>NGT syndrome – arytenoid dysfunction  respiratory distress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Beyond the pylorus – or OG junction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Tube breakage  </a:t>
            </a:r>
            <a:endParaRPr lang="en-IN" sz="2800" dirty="0">
              <a:solidFill>
                <a:srgbClr val="FFFF00"/>
              </a:solidFill>
            </a:endParaRPr>
          </a:p>
          <a:p>
            <a:r>
              <a:rPr lang="en-IN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527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BD7A-B52D-4BA4-821E-6E3AA4382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78245-9D3E-4791-8145-4F7B9F80A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	Problems that occur when putting in the NG tube include choking, coughing, trouble breathing and turning pale.</a:t>
            </a:r>
          </a:p>
          <a:p>
            <a:r>
              <a:rPr lang="en-US" dirty="0"/>
              <a:t>•	Problems that occur during feeding can include vomiting and stomach bloating.</a:t>
            </a:r>
          </a:p>
          <a:p>
            <a:r>
              <a:rPr lang="en-US" dirty="0"/>
              <a:t>•	Sometimes the NG tube may have moved and the mark you made on it is no longer at the nostril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1236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7331-41D9-4976-B42D-A4FE32DF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8C640-609F-4ECD-B99E-BB1D523AB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pPr algn="l"/>
            <a:r>
              <a:rPr lang="en-IN" sz="2800" b="0" i="0" u="none" strike="noStrike" baseline="0" dirty="0" err="1">
                <a:solidFill>
                  <a:srgbClr val="FFFF00"/>
                </a:solidFill>
                <a:latin typeface="ZapfElliptical711BT-Roman"/>
              </a:rPr>
              <a:t>Malpositioning</a:t>
            </a:r>
            <a:r>
              <a:rPr lang="en-IN" sz="2800" b="0" i="0" u="none" strike="noStrike" baseline="0" dirty="0">
                <a:solidFill>
                  <a:srgbClr val="FFFF00"/>
                </a:solidFill>
                <a:latin typeface="ZapfElliptical711BT-Roman"/>
              </a:rPr>
              <a:t> of the NG 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ZapfElliptical711BT-Roman"/>
              </a:rPr>
              <a:t>tube into the trachea is a common complication of NG tube passage even among experienced medical </a:t>
            </a:r>
            <a:r>
              <a:rPr lang="en-IN" sz="2800" b="0" i="0" u="none" strike="noStrike" baseline="0" dirty="0">
                <a:solidFill>
                  <a:srgbClr val="FFFF00"/>
                </a:solidFill>
                <a:latin typeface="ZapfElliptical711BT-Roman"/>
              </a:rPr>
              <a:t>practitioners</a:t>
            </a:r>
            <a:endParaRPr lang="en-IN" sz="2800" dirty="0">
              <a:solidFill>
                <a:srgbClr val="FFFF00"/>
              </a:solidFill>
            </a:endParaRPr>
          </a:p>
          <a:p>
            <a:r>
              <a:rPr lang="en-IN" sz="2800" dirty="0">
                <a:solidFill>
                  <a:schemeClr val="bg1"/>
                </a:solidFill>
                <a:highlight>
                  <a:srgbClr val="FFFF00"/>
                </a:highlight>
              </a:rPr>
              <a:t>9900 </a:t>
            </a:r>
            <a:r>
              <a:rPr lang="en-IN" sz="2800" dirty="0" err="1">
                <a:solidFill>
                  <a:schemeClr val="bg1"/>
                </a:solidFill>
                <a:highlight>
                  <a:srgbClr val="FFFF00"/>
                </a:highlight>
              </a:rPr>
              <a:t>ryles</a:t>
            </a:r>
            <a:r>
              <a:rPr lang="en-IN" sz="2800" dirty="0">
                <a:solidFill>
                  <a:schemeClr val="bg1"/>
                </a:solidFill>
                <a:highlight>
                  <a:srgbClr val="FFFF00"/>
                </a:highlight>
              </a:rPr>
              <a:t> tube insertion around 150 were in the trachea </a:t>
            </a:r>
            <a:r>
              <a:rPr lang="en-IN" dirty="0">
                <a:highlight>
                  <a:srgbClr val="FFFF00"/>
                </a:highlight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727783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1A321C-D6B7-4CA4-822B-FBE6157DE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350" y="2148498"/>
            <a:ext cx="2731750" cy="3043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7B4AB-AC5C-4237-9FB2-E41CB828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of such intracranial, endobronchial  malposition ? 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ADE7C8-EB99-468C-B382-E047C98ED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0425" y="2412946"/>
            <a:ext cx="2643982" cy="27793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58516C-F3B6-4C88-8E8E-9D71BA9B755A}"/>
              </a:ext>
            </a:extLst>
          </p:cNvPr>
          <p:cNvSpPr/>
          <p:nvPr/>
        </p:nvSpPr>
        <p:spPr>
          <a:xfrm>
            <a:off x="7812911" y="2148498"/>
            <a:ext cx="4085864" cy="4587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Pneumonia,collapse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pleural entry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Bronchial rupture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Aberrant right subclavian vessels 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3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B3F71-0024-4577-A232-11746D60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97C07-4C9D-45D6-84CA-B6B547AB6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28" y="1784413"/>
            <a:ext cx="10906229" cy="4006786"/>
          </a:xfrm>
        </p:spPr>
        <p:txBody>
          <a:bodyPr>
            <a:normAutofit/>
          </a:bodyPr>
          <a:lstStyle/>
          <a:p>
            <a:r>
              <a:rPr lang="en-US" sz="2800" dirty="0">
                <a:highlight>
                  <a:srgbClr val="000000"/>
                </a:highlight>
              </a:rPr>
              <a:t>Psychological trauma </a:t>
            </a:r>
          </a:p>
          <a:p>
            <a:endParaRPr lang="en-US" sz="2800" dirty="0">
              <a:highlight>
                <a:srgbClr val="000000"/>
              </a:highlight>
            </a:endParaRPr>
          </a:p>
          <a:p>
            <a:r>
              <a:rPr lang="en-US" sz="2800" dirty="0">
                <a:highlight>
                  <a:srgbClr val="000000"/>
                </a:highlight>
              </a:rPr>
              <a:t>Strict to his bed </a:t>
            </a:r>
          </a:p>
          <a:p>
            <a:endParaRPr lang="en-US" sz="2800" dirty="0">
              <a:highlight>
                <a:srgbClr val="000000"/>
              </a:highlight>
            </a:endParaRPr>
          </a:p>
          <a:p>
            <a:endParaRPr lang="en-IN" sz="2800" dirty="0">
              <a:highlight>
                <a:srgbClr val="000000"/>
              </a:highlight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9C9276D-3F80-44A1-94C7-7A337F68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55" y="2648770"/>
            <a:ext cx="3841760" cy="31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8BAB591-7AAE-4842-8678-40F40D05D907}"/>
              </a:ext>
            </a:extLst>
          </p:cNvPr>
          <p:cNvSpPr/>
          <p:nvPr/>
        </p:nvSpPr>
        <p:spPr>
          <a:xfrm>
            <a:off x="4316809" y="3565864"/>
            <a:ext cx="3071674" cy="443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Knotted </a:t>
            </a:r>
          </a:p>
        </p:txBody>
      </p:sp>
    </p:spTree>
    <p:extLst>
      <p:ext uri="{BB962C8B-B14F-4D97-AF65-F5344CB8AC3E}">
        <p14:creationId xmlns:p14="http://schemas.microsoft.com/office/powerpoint/2010/main" val="3615605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42BC3-7BCD-45BB-9EE5-E8CAB5E96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F0DD4-4FF6-40FD-BAA1-4F13A67F6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10" y="1759352"/>
            <a:ext cx="10723547" cy="4031848"/>
          </a:xfrm>
        </p:spPr>
        <p:txBody>
          <a:bodyPr>
            <a:noAutofit/>
          </a:bodyPr>
          <a:lstStyle/>
          <a:p>
            <a:r>
              <a:rPr lang="en-US" sz="2800" dirty="0"/>
              <a:t>Inventor -</a:t>
            </a:r>
          </a:p>
          <a:p>
            <a:r>
              <a:rPr lang="en-US" sz="2800" dirty="0"/>
              <a:t>Indications </a:t>
            </a:r>
          </a:p>
          <a:p>
            <a:r>
              <a:rPr lang="en-US" sz="2800" dirty="0"/>
              <a:t>Contraindications </a:t>
            </a:r>
          </a:p>
          <a:p>
            <a:r>
              <a:rPr lang="en-US" sz="2800" dirty="0"/>
              <a:t>Sizes – color </a:t>
            </a:r>
          </a:p>
          <a:p>
            <a:r>
              <a:rPr lang="en-US" sz="2800" dirty="0"/>
              <a:t>Technique </a:t>
            </a:r>
          </a:p>
          <a:p>
            <a:r>
              <a:rPr lang="en-US" sz="2800" dirty="0"/>
              <a:t>Check , fix and monitor </a:t>
            </a:r>
          </a:p>
          <a:p>
            <a:r>
              <a:rPr lang="en-US" sz="2800" dirty="0"/>
              <a:t>Complications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65165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1AEC7-1693-4AC4-B8C7-8C6695F2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33511-4826-4AF0-BA3C-1346F07D6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3187688" cy="4001763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Therapeutic – 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Diagnostic </a:t>
            </a:r>
          </a:p>
          <a:p>
            <a:pPr algn="l"/>
            <a:r>
              <a:rPr lang="en-US" sz="2400" b="1" dirty="0"/>
              <a:t>Prophylactic </a:t>
            </a:r>
          </a:p>
          <a:p>
            <a:pPr algn="l"/>
            <a:r>
              <a:rPr lang="en-US" sz="2400" b="1" dirty="0"/>
              <a:t>Monitoring </a:t>
            </a:r>
          </a:p>
          <a:p>
            <a:pPr algn="l"/>
            <a:r>
              <a:rPr lang="en-US" sz="2400" b="1" dirty="0"/>
              <a:t>Feeding </a:t>
            </a:r>
            <a:endParaRPr lang="en-IN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2114-5AC9-47C2-A36F-FDF67308F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8420" y="2088319"/>
            <a:ext cx="7379138" cy="4001763"/>
          </a:xfrm>
        </p:spPr>
        <p:txBody>
          <a:bodyPr>
            <a:normAutofit/>
          </a:bodyPr>
          <a:lstStyle/>
          <a:p>
            <a:r>
              <a:rPr lang="en-US" sz="2400" b="1" dirty="0"/>
              <a:t>drugs , GI bleeds, poisons, hypothermia  </a:t>
            </a:r>
          </a:p>
          <a:p>
            <a:endParaRPr lang="en-US" sz="2400" b="1" dirty="0"/>
          </a:p>
          <a:p>
            <a:r>
              <a:rPr lang="en-US" sz="2400" b="1" dirty="0"/>
              <a:t>TOF, GI bleeds , </a:t>
            </a:r>
          </a:p>
          <a:p>
            <a:r>
              <a:rPr lang="en-US" sz="2400" b="1" dirty="0"/>
              <a:t>prevent aspiration</a:t>
            </a:r>
          </a:p>
          <a:p>
            <a:r>
              <a:rPr lang="en-US" sz="2400" b="1" dirty="0"/>
              <a:t>Gut obstruction – conservative </a:t>
            </a:r>
          </a:p>
          <a:p>
            <a:r>
              <a:rPr lang="en-IN" sz="2400" dirty="0"/>
              <a:t>NG tubes – 3 months feeding </a:t>
            </a:r>
          </a:p>
        </p:txBody>
      </p:sp>
    </p:spTree>
    <p:extLst>
      <p:ext uri="{BB962C8B-B14F-4D97-AF65-F5344CB8AC3E}">
        <p14:creationId xmlns:p14="http://schemas.microsoft.com/office/powerpoint/2010/main" val="288028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19F21E-4AA5-4E2D-9950-7C1691F59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Contraindications 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7E1A3D-A25A-4F90-B02C-1CB619DA0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 face injury </a:t>
            </a:r>
          </a:p>
          <a:p>
            <a:r>
              <a:rPr lang="en-US" dirty="0"/>
              <a:t>Coagulation failure </a:t>
            </a:r>
          </a:p>
          <a:p>
            <a:r>
              <a:rPr lang="en-US" dirty="0"/>
              <a:t>Esophageal surgeries </a:t>
            </a:r>
          </a:p>
          <a:p>
            <a:r>
              <a:rPr lang="en-US" dirty="0"/>
              <a:t>Recent throat surgeries </a:t>
            </a:r>
          </a:p>
          <a:p>
            <a:endParaRPr lang="en-US" dirty="0"/>
          </a:p>
          <a:p>
            <a:r>
              <a:rPr lang="en-US" dirty="0"/>
              <a:t>Alkaline ingestion = to be careful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36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B89D40-8DC1-4432-8F8D-1F8E7419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</a:t>
            </a:r>
            <a:r>
              <a:rPr lang="en-US" dirty="0" err="1"/>
              <a:t>ryle’s</a:t>
            </a:r>
            <a:r>
              <a:rPr lang="en-US" dirty="0"/>
              <a:t> tube 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77168-FEBD-458C-A999-9417D58E4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48" y="2096064"/>
            <a:ext cx="10610609" cy="4152336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Tip blunted and heavy and  four lateral eyes </a:t>
            </a:r>
          </a:p>
          <a:p>
            <a:r>
              <a:rPr lang="en-US" sz="2400" b="1" dirty="0"/>
              <a:t>May be coned with steel balls </a:t>
            </a:r>
          </a:p>
          <a:p>
            <a:endParaRPr lang="en-US" sz="2400" b="1" dirty="0"/>
          </a:p>
          <a:p>
            <a:r>
              <a:rPr lang="en-US" sz="2400" b="1" dirty="0"/>
              <a:t>The tube – 50 – 60 – 70 inches markings </a:t>
            </a:r>
          </a:p>
          <a:p>
            <a:endParaRPr lang="en-US" sz="2400" b="1" dirty="0"/>
          </a:p>
          <a:p>
            <a:r>
              <a:rPr lang="en-US" sz="2400" b="1" dirty="0"/>
              <a:t>Base or the connector for the syringe/suction  </a:t>
            </a:r>
          </a:p>
          <a:p>
            <a:endParaRPr lang="en-US" sz="2400" b="1" dirty="0"/>
          </a:p>
          <a:p>
            <a:r>
              <a:rPr lang="en-US" sz="2400" b="1" dirty="0"/>
              <a:t>Radio opaque line </a:t>
            </a:r>
            <a:endParaRPr lang="en-IN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B7EEA6-130F-4C9A-A9C6-A2F959D79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148" y="1846555"/>
            <a:ext cx="3739292" cy="262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661E-6002-41FE-ABA4-CE3EF2A7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Sizes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B626B9-7ADA-49E8-A511-4DBAE8793B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2862" y="1731146"/>
                <a:ext cx="10894695" cy="4714042"/>
              </a:xfrm>
            </p:spPr>
            <p:txBody>
              <a:bodyPr>
                <a:normAutofit/>
              </a:bodyPr>
              <a:lstStyle/>
              <a:p>
                <a:r>
                  <a:rPr lang="en-IN" sz="2400" dirty="0">
                    <a:solidFill>
                      <a:srgbClr val="FFFF00"/>
                    </a:solidFill>
                  </a:rPr>
                  <a:t>4 FG 6 FG, 8 FG, 10 FG, 12 FG, 14 FG, 16 FG, 18 FG, 20 FG </a:t>
                </a:r>
              </a:p>
              <a:p>
                <a:r>
                  <a:rPr lang="en-IN" sz="2400" dirty="0">
                    <a:solidFill>
                      <a:srgbClr val="FFFF00"/>
                    </a:solidFill>
                  </a:rPr>
                  <a:t>22. 24  size NGT tubes- rarely used </a:t>
                </a:r>
              </a:p>
              <a:p>
                <a:r>
                  <a:rPr lang="en-IN" sz="2400" dirty="0">
                    <a:solidFill>
                      <a:srgbClr val="FFFF00"/>
                    </a:solidFill>
                  </a:rPr>
                  <a:t>Neonatal – 4 – 6 </a:t>
                </a:r>
              </a:p>
              <a:p>
                <a:r>
                  <a:rPr lang="en-IN" sz="2400" dirty="0" err="1">
                    <a:solidFill>
                      <a:srgbClr val="FFFF00"/>
                    </a:solidFill>
                  </a:rPr>
                  <a:t>Pediatrics</a:t>
                </a:r>
                <a:r>
                  <a:rPr lang="en-IN" sz="2400" dirty="0">
                    <a:solidFill>
                      <a:srgbClr val="FFFF00"/>
                    </a:solidFill>
                  </a:rPr>
                  <a:t> - (Age + 8) </a:t>
                </a:r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IN" sz="2400" dirty="0">
                    <a:solidFill>
                      <a:srgbClr val="FFFF00"/>
                    </a:solidFill>
                  </a:rPr>
                  <a:t> 2 </a:t>
                </a:r>
              </a:p>
              <a:p>
                <a:r>
                  <a:rPr lang="en-IN" sz="2400" dirty="0">
                    <a:solidFill>
                      <a:srgbClr val="FFFF00"/>
                    </a:solidFill>
                  </a:rPr>
                  <a:t>8 years means 16/ 2 = 8 FG  approx. </a:t>
                </a:r>
              </a:p>
              <a:p>
                <a:r>
                  <a:rPr lang="en-IN" sz="2400" dirty="0">
                    <a:solidFill>
                      <a:srgbClr val="FFFF00"/>
                    </a:solidFill>
                  </a:rPr>
                  <a:t>Adults – 16 – 18 usual </a:t>
                </a:r>
              </a:p>
              <a:p>
                <a:endParaRPr lang="en-IN" sz="2400" dirty="0">
                  <a:solidFill>
                    <a:srgbClr val="FFFF00"/>
                  </a:solidFill>
                </a:endParaRPr>
              </a:p>
              <a:p>
                <a:r>
                  <a:rPr lang="en-IN" sz="2400" dirty="0">
                    <a:solidFill>
                      <a:srgbClr val="FFFF00"/>
                    </a:solidFill>
                  </a:rPr>
                  <a:t>The length varies from 29 – 50 inches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B626B9-7ADA-49E8-A511-4DBAE8793B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2862" y="1731146"/>
                <a:ext cx="10894695" cy="4714042"/>
              </a:xfrm>
              <a:blipFill>
                <a:blip r:embed="rId2"/>
                <a:stretch>
                  <a:fillRect l="-839" t="-6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01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6267-7E87-41D3-B8F3-DC79B00D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coded ? Followed ?  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2306FC-64AE-4AB8-8F43-4917CA435C5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493" y="1536206"/>
            <a:ext cx="7918880" cy="51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1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ACA0D-2A4E-428D-9C78-8D15A489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they made of ?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7A1B2-2B0E-4D23-AFD8-725A40991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36" y="2096064"/>
            <a:ext cx="10566221" cy="403840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Rubber 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PVC = 2 - 3 weeks 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Polyurethane – 10 days -  may be more 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092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E360B-325C-4DDC-9298-6334FC2A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of insertion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349E1-A1E4-49A9-9666-AC294F66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82" y="2096064"/>
            <a:ext cx="10663875" cy="4152336"/>
          </a:xfrm>
        </p:spPr>
        <p:txBody>
          <a:bodyPr/>
          <a:lstStyle/>
          <a:p>
            <a:r>
              <a:rPr lang="en-US" dirty="0"/>
              <a:t>Preparation </a:t>
            </a:r>
          </a:p>
          <a:p>
            <a:r>
              <a:rPr lang="en-US" dirty="0"/>
              <a:t>Ryle tube can be kept in the fridge and then removed to insert to stiffen</a:t>
            </a:r>
          </a:p>
          <a:p>
            <a:r>
              <a:rPr lang="en-US" dirty="0"/>
              <a:t>Lignocaine gel in the tip may be </a:t>
            </a:r>
            <a:r>
              <a:rPr lang="en-US" dirty="0" err="1"/>
              <a:t>upto</a:t>
            </a:r>
            <a:r>
              <a:rPr lang="en-US" dirty="0"/>
              <a:t> 10 cm </a:t>
            </a:r>
          </a:p>
          <a:p>
            <a:r>
              <a:rPr lang="en-US" dirty="0"/>
              <a:t>Fowler position </a:t>
            </a:r>
          </a:p>
          <a:p>
            <a:r>
              <a:rPr lang="en-US" dirty="0"/>
              <a:t>Nose and mouth betadine wash </a:t>
            </a:r>
          </a:p>
          <a:p>
            <a:r>
              <a:rPr lang="en-US" dirty="0"/>
              <a:t>Lignocaine gel in the nose </a:t>
            </a:r>
          </a:p>
          <a:p>
            <a:r>
              <a:rPr lang="en-US" dirty="0"/>
              <a:t>No dentures </a:t>
            </a:r>
          </a:p>
          <a:p>
            <a:r>
              <a:rPr lang="en-US" dirty="0"/>
              <a:t>Water with straw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607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524</TotalTime>
  <Words>904</Words>
  <Application>Microsoft Office PowerPoint</Application>
  <PresentationFormat>Widescreen</PresentationFormat>
  <Paragraphs>169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 Unicode MS</vt:lpstr>
      <vt:lpstr>Arial</vt:lpstr>
      <vt:lpstr>Arial</vt:lpstr>
      <vt:lpstr>Arial Narrow</vt:lpstr>
      <vt:lpstr>Arial Rounded MT Bold</vt:lpstr>
      <vt:lpstr>Bookman Old Style</vt:lpstr>
      <vt:lpstr>Calibri</vt:lpstr>
      <vt:lpstr>Cambria Math</vt:lpstr>
      <vt:lpstr>Rockwell</vt:lpstr>
      <vt:lpstr>Symbol</vt:lpstr>
      <vt:lpstr>TimesNewRomanPSMT</vt:lpstr>
      <vt:lpstr>ZapfElliptical711BT-Roman</vt:lpstr>
      <vt:lpstr>Damask</vt:lpstr>
      <vt:lpstr>Ryle’s tube </vt:lpstr>
      <vt:lpstr>History </vt:lpstr>
      <vt:lpstr>Indications </vt:lpstr>
      <vt:lpstr>Contraindications </vt:lpstr>
      <vt:lpstr>Parts of a ryle’s tube </vt:lpstr>
      <vt:lpstr>Sizes </vt:lpstr>
      <vt:lpstr>Color coded ? Followed ?  </vt:lpstr>
      <vt:lpstr>What are they made of ? </vt:lpstr>
      <vt:lpstr>Technique of insertion </vt:lpstr>
      <vt:lpstr>Patient explanation </vt:lpstr>
      <vt:lpstr>Local techniques </vt:lpstr>
      <vt:lpstr>Which position ?? </vt:lpstr>
      <vt:lpstr>PowerPoint Presentation</vt:lpstr>
      <vt:lpstr>Outward and rightward pull of trachea externally at cricoid level (Samanta and Ghatak’s technique).</vt:lpstr>
      <vt:lpstr>Other techniques </vt:lpstr>
      <vt:lpstr>During anesthesia 50 % success Vs more than 80 % in unintubated patients  </vt:lpstr>
      <vt:lpstr>PowerPoint Presentation</vt:lpstr>
      <vt:lpstr>How to check the tube ? </vt:lpstr>
      <vt:lpstr>The Kangaroo™ feeding tube is a small- opening single use, disposable feeding tube which has an integrated real-time imaging system (IRIS) </vt:lpstr>
      <vt:lpstr>Fix the tube </vt:lpstr>
      <vt:lpstr>Monitoring </vt:lpstr>
      <vt:lpstr>Complications </vt:lpstr>
      <vt:lpstr>Complications </vt:lpstr>
      <vt:lpstr>Complications </vt:lpstr>
      <vt:lpstr>Reports of such intracranial, endobronchial  malposition ? </vt:lpstr>
      <vt:lpstr>Complications 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Ryle’s tube</dc:title>
  <dc:creator>partha sarathy</dc:creator>
  <cp:lastModifiedBy>partha sarathy</cp:lastModifiedBy>
  <cp:revision>78</cp:revision>
  <dcterms:created xsi:type="dcterms:W3CDTF">2020-08-08T02:32:12Z</dcterms:created>
  <dcterms:modified xsi:type="dcterms:W3CDTF">2020-08-09T13:50:34Z</dcterms:modified>
</cp:coreProperties>
</file>