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2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7" r:id="rId18"/>
    <p:sldId id="274" r:id="rId19"/>
    <p:sldId id="273" r:id="rId20"/>
    <p:sldId id="278" r:id="rId21"/>
    <p:sldId id="275" r:id="rId22"/>
    <p:sldId id="279" r:id="rId23"/>
    <p:sldId id="276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tha sarathy" initials="ps" lastIdx="1" clrIdx="0">
    <p:extLst>
      <p:ext uri="{19B8F6BF-5375-455C-9EA6-DF929625EA0E}">
        <p15:presenceInfo xmlns:p15="http://schemas.microsoft.com/office/powerpoint/2012/main" userId="24a900fbe831e7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 varScale="1">
        <p:scale>
          <a:sx n="54" d="100"/>
          <a:sy n="54" d="100"/>
        </p:scale>
        <p:origin x="91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17T11:41:30.500" idx="1">
    <p:pos x="2766" y="3621"/>
    <p:text/>
    <p:extLst>
      <p:ext uri="{C676402C-5697-4E1C-873F-D02D1690AC5C}">
        <p15:threadingInfo xmlns:p15="http://schemas.microsoft.com/office/powerpoint/2012/main" timeZoneBias="-33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84FA-C9B0-438E-A5F5-1AE7B82CF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70A054-0ABA-41BB-89CE-89FBF2F7C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8EC3C-EC34-41C6-81A9-DA34F22E2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382B-B97C-4F56-8763-0B4F14E4EAD2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826C5-B884-4029-90DF-52E63B089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74A20-05DA-4361-B2C9-201110372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5119-F477-42D4-9A36-74A7C04B9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440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FDB1-D547-446C-8DDC-B5F76FB64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294BF1-9BC4-4DDF-8736-94332B8AF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E8B85-CCD0-499E-B9BE-C45F8512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382B-B97C-4F56-8763-0B4F14E4EAD2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A4822-21B7-4C58-92A1-FDF22B933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49518-C5D0-4637-92E7-A41E02CAA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5119-F477-42D4-9A36-74A7C04B9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426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97FCDB-DDE9-4AF7-B26F-70C5070189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C1D981-2C12-468C-9C0E-77E6F7642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315CA-7B95-4F54-817E-0974A27E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382B-B97C-4F56-8763-0B4F14E4EAD2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E125F-3F85-4170-B110-55296ADDC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15913-A7B3-46F7-8A9D-2BB1B7726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5119-F477-42D4-9A36-74A7C04B9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510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2D4E-5326-4176-B719-EEF6225A4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C6C03-9C9A-4EBE-B981-02F9B1237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7BF36-AF46-4623-A54B-2A8B33D7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382B-B97C-4F56-8763-0B4F14E4EAD2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6CDC4-5C01-4A36-ABBF-A2B472749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FE1B-2A4B-4F97-86B2-4D75EF2C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5119-F477-42D4-9A36-74A7C04B9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491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F14-5929-416A-BE57-6392E56C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B6DFA-32F7-42A3-BBFD-13EE4DF87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A5CCD-95DF-4AB4-BD48-9FB1137B1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382B-B97C-4F56-8763-0B4F14E4EAD2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B6AB7-4C6E-4966-B581-84FA51301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05373-170F-44A7-A8C7-CA1F266D6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5119-F477-42D4-9A36-74A7C04B9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480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AACC2-25A1-4283-B696-ECC614A2D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289F6-DB1E-45AC-ADF0-A4AFCA527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3AA9D-7D39-45AC-BFF9-9291CD8E0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D3566-E840-4C26-BC28-9E974BC90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382B-B97C-4F56-8763-0B4F14E4EAD2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539DA-7D42-4FA9-B984-AC505A855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386FA-0FFC-4F60-A083-C65B17CA9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5119-F477-42D4-9A36-74A7C04B9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990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1A718-30E1-4682-B993-4590E15A4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9EBF3-581C-4A78-BB10-6404C0202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51B47-4221-414A-9872-097246293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A187C-6501-4E2C-8608-C8009C647F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C0EDB7-CCD0-4E5C-BB7F-33411F26C7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F43C78-A652-4CB6-B73E-A768965A9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382B-B97C-4F56-8763-0B4F14E4EAD2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0BBF12-1CDF-49AA-BB8D-3B40027D3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A9F929-0A85-412C-8A92-B6F5E4D12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5119-F477-42D4-9A36-74A7C04B9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610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C205E-8D0C-4C70-B5F7-949BD75A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E2CA7D-2456-4D8D-9228-7E759BFD9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382B-B97C-4F56-8763-0B4F14E4EAD2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F4901-FB09-4DED-9342-602D0BE9D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476A6-B6BC-41A3-86ED-3FEDCC72A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5119-F477-42D4-9A36-74A7C04B9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239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7D438E-33DF-451F-A6C9-C8C6E25B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382B-B97C-4F56-8763-0B4F14E4EAD2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A84961-8D2F-4509-8003-741EB2523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BE47F-7E7C-4BE6-961E-F3F699B34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5119-F477-42D4-9A36-74A7C04B9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438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488D8-252D-4B0C-812B-1A7E5D31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C85C5-8ABD-423B-9CFB-C6BA0CAF7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1F3C6-7681-445E-B8F9-A5C3375B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F3307-A187-4582-AC7C-9CB442735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382B-B97C-4F56-8763-0B4F14E4EAD2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19689-F3D9-4A05-A133-48ADEC51A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AAFBE-F781-4189-B3C8-924FE066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5119-F477-42D4-9A36-74A7C04B9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358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6D6DA-C202-4455-8506-1B514B714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526032-7EFD-4659-96C3-934A661D3C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232FB0-1439-4003-B078-7F88DCC7A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079E6-5E52-4476-9543-646DEB17F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382B-B97C-4F56-8763-0B4F14E4EAD2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9E9F6-6CA8-4733-8F5F-58E9B1267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025E9-5D41-4DCB-B473-320443A29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5119-F477-42D4-9A36-74A7C04B9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693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1EC5A9-38CC-4C81-962F-E5B755BA6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2BDF9-DC7E-4A38-8750-14508BBF3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0315F-E0C0-4CB8-85D6-52D8EC8E3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3382B-B97C-4F56-8763-0B4F14E4EAD2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73974-509C-46E8-8724-DAF7B6E0C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F70C5-B0CC-4CF4-B520-6C80947428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5119-F477-42D4-9A36-74A7C04B9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868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63891-A7D6-4506-AEC3-3A7CB15A0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en-US" dirty="0"/>
              <a:t>Anesthetic concerns in retained placenta 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1A57F9-D6C1-4B2D-A695-5B2EF95BD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183" y="3602037"/>
            <a:ext cx="9229817" cy="227497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Bell MT" pitchFamily="18" charset="0"/>
              </a:rPr>
              <a:t>Dr. S. Parthasarathy </a:t>
            </a:r>
          </a:p>
          <a:p>
            <a:r>
              <a:rPr lang="en-US" b="1" dirty="0">
                <a:solidFill>
                  <a:schemeClr val="tx1"/>
                </a:solidFill>
                <a:latin typeface="Bell MT" pitchFamily="18" charset="0"/>
              </a:rPr>
              <a:t>  MD., DA., DNB, MD (</a:t>
            </a:r>
            <a:r>
              <a:rPr lang="en-US" b="1" dirty="0" err="1">
                <a:solidFill>
                  <a:schemeClr val="tx1"/>
                </a:solidFill>
                <a:latin typeface="Bell MT" pitchFamily="18" charset="0"/>
              </a:rPr>
              <a:t>Acu</a:t>
            </a:r>
            <a:r>
              <a:rPr lang="en-US" b="1" dirty="0">
                <a:solidFill>
                  <a:schemeClr val="tx1"/>
                </a:solidFill>
                <a:latin typeface="Bell MT" pitchFamily="18" charset="0"/>
              </a:rPr>
              <a:t>), </a:t>
            </a:r>
          </a:p>
          <a:p>
            <a:r>
              <a:rPr lang="en-US" b="1" dirty="0">
                <a:solidFill>
                  <a:schemeClr val="tx1"/>
                </a:solidFill>
                <a:latin typeface="Bell MT" pitchFamily="18" charset="0"/>
              </a:rPr>
              <a:t>Dip. Diab. DCA, Dip. Software statistics- </a:t>
            </a:r>
            <a:r>
              <a:rPr lang="en-US" b="1" dirty="0" err="1">
                <a:solidFill>
                  <a:schemeClr val="tx1"/>
                </a:solidFill>
                <a:latin typeface="Bell MT" pitchFamily="18" charset="0"/>
              </a:rPr>
              <a:t>Phd</a:t>
            </a:r>
            <a:r>
              <a:rPr lang="en-US" b="1" dirty="0">
                <a:solidFill>
                  <a:schemeClr val="tx1"/>
                </a:solidFill>
                <a:latin typeface="Bell MT" pitchFamily="18" charset="0"/>
              </a:rPr>
              <a:t> (physio)</a:t>
            </a:r>
          </a:p>
          <a:p>
            <a:r>
              <a:rPr lang="en-US" b="1" dirty="0">
                <a:latin typeface="Bell MT" pitchFamily="18" charset="0"/>
              </a:rPr>
              <a:t>IDRA CUGRA </a:t>
            </a:r>
            <a:endParaRPr lang="en-US" b="1" dirty="0">
              <a:solidFill>
                <a:schemeClr val="tx1"/>
              </a:solidFill>
              <a:latin typeface="Bell MT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7304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2921E-C85F-495D-9C84-75DCCADB4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Regional Vs GA 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0FDFE-321A-42E8-A4CA-47A245AD8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336" y="1825625"/>
            <a:ext cx="10660464" cy="4667250"/>
          </a:xfrm>
        </p:spPr>
        <p:txBody>
          <a:bodyPr/>
          <a:lstStyle/>
          <a:p>
            <a:r>
              <a:rPr lang="en-IN" dirty="0"/>
              <a:t>Hemodynamically stable patients </a:t>
            </a:r>
          </a:p>
          <a:p>
            <a:endParaRPr lang="en-IN" dirty="0"/>
          </a:p>
          <a:p>
            <a:r>
              <a:rPr lang="en-IN" dirty="0"/>
              <a:t> – administer spinal with or without narcotics </a:t>
            </a:r>
          </a:p>
          <a:p>
            <a:endParaRPr lang="en-IN" dirty="0"/>
          </a:p>
          <a:p>
            <a:r>
              <a:rPr lang="en-IN" dirty="0"/>
              <a:t>Hemodynamically unstable </a:t>
            </a:r>
          </a:p>
          <a:p>
            <a:r>
              <a:rPr lang="en-IN" dirty="0"/>
              <a:t>Fasting ? Any other problem ? </a:t>
            </a:r>
          </a:p>
          <a:p>
            <a:r>
              <a:rPr lang="en-IN" dirty="0"/>
              <a:t>RSI with ketamine supplementation </a:t>
            </a:r>
          </a:p>
          <a:p>
            <a:r>
              <a:rPr lang="en-IN" dirty="0"/>
              <a:t>Endotracheal tube insertion </a:t>
            </a:r>
          </a:p>
        </p:txBody>
      </p:sp>
    </p:spTree>
    <p:extLst>
      <p:ext uri="{BB962C8B-B14F-4D97-AF65-F5344CB8AC3E}">
        <p14:creationId xmlns:p14="http://schemas.microsoft.com/office/powerpoint/2010/main" val="2076456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59BAB-6EA3-4376-A219-F41DAECEE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Inhalational agents </a:t>
            </a:r>
            <a:br>
              <a:rPr lang="en-IN" dirty="0"/>
            </a:br>
            <a:r>
              <a:rPr lang="en-IN" dirty="0"/>
              <a:t> ? Isoflurane – a little less invitro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15855-7742-4A4F-AA2E-A03CD0389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659" y="1825624"/>
            <a:ext cx="10801141" cy="4756045"/>
          </a:xfrm>
        </p:spPr>
        <p:txBody>
          <a:bodyPr/>
          <a:lstStyle/>
          <a:p>
            <a:r>
              <a:rPr lang="en-IN" dirty="0"/>
              <a:t>Uterine contractility </a:t>
            </a:r>
            <a:r>
              <a:rPr lang="en-US" dirty="0"/>
              <a:t>is decreased by 50% with administration of approximately </a:t>
            </a:r>
            <a:r>
              <a:rPr lang="en-IN" dirty="0"/>
              <a:t>1.5 minimum alveolar concentration (MAC) of </a:t>
            </a:r>
            <a:r>
              <a:rPr lang="en-US" dirty="0"/>
              <a:t>a volatile anesthetic agent.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The induction of general anesthesia and administration of a volatile    	agent results in rapid onset of uterine relaxation.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discontinuation of the volatile agent results in rapid offset when uterine relaxation is no longer necessary</a:t>
            </a:r>
            <a:r>
              <a:rPr lang="en-US" dirty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4044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A70E2-17FE-4B1B-A030-C1BF70C54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 study of 15 parturients with NTG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07BDC-DF45-477F-9340-F693FAB44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successful removal of retained placenta in 15 parturients</a:t>
            </a:r>
          </a:p>
          <a:p>
            <a:r>
              <a:rPr lang="en-US" dirty="0"/>
              <a:t>after administration of intravenous nitroglycerin 500 </a:t>
            </a:r>
            <a:r>
              <a:rPr lang="en-US" dirty="0" err="1"/>
              <a:t>μg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Sublingual NTG – described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0814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DBC91-930B-4944-92BD-9878B4B4D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Obstetric procedures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D32EF-C044-4EF6-B896-0FD92E2E4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Simple removal </a:t>
            </a:r>
          </a:p>
          <a:p>
            <a:r>
              <a:rPr lang="en-IN" dirty="0"/>
              <a:t>Curettage </a:t>
            </a:r>
          </a:p>
          <a:p>
            <a:r>
              <a:rPr lang="en-IN" dirty="0"/>
              <a:t>Balloon tamponade in case of excess bleeding </a:t>
            </a:r>
          </a:p>
          <a:p>
            <a:endParaRPr lang="en-IN" dirty="0"/>
          </a:p>
          <a:p>
            <a:r>
              <a:rPr lang="en-IN" dirty="0"/>
              <a:t>Hysteroscopic removal </a:t>
            </a:r>
          </a:p>
          <a:p>
            <a:endParaRPr lang="en-IN" dirty="0"/>
          </a:p>
          <a:p>
            <a:r>
              <a:rPr lang="en-IN" dirty="0"/>
              <a:t>Rarely internal iliac artery ligation and hysterectomy </a:t>
            </a:r>
          </a:p>
        </p:txBody>
      </p:sp>
    </p:spTree>
    <p:extLst>
      <p:ext uri="{BB962C8B-B14F-4D97-AF65-F5344CB8AC3E}">
        <p14:creationId xmlns:p14="http://schemas.microsoft.com/office/powerpoint/2010/main" val="3357925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B5AF6-E163-420E-A1F8-1530E4EC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different technique </a:t>
            </a:r>
            <a:endParaRPr lang="en-IN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358C62D-DE81-401F-8D88-A836132654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5947" y="2012056"/>
            <a:ext cx="605152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100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3091A-C72E-418B-A212-E90C06A40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B2450-C17E-4B32-A6C4-B68E9B2C8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854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Definition </a:t>
            </a:r>
          </a:p>
          <a:p>
            <a:r>
              <a:rPr lang="en-US" dirty="0"/>
              <a:t>Risk factors </a:t>
            </a:r>
          </a:p>
          <a:p>
            <a:r>
              <a:rPr lang="en-US" dirty="0"/>
              <a:t>Bleeding and ready for cross match </a:t>
            </a:r>
          </a:p>
          <a:p>
            <a:r>
              <a:rPr lang="en-US" dirty="0"/>
              <a:t>Procedure  </a:t>
            </a:r>
          </a:p>
          <a:p>
            <a:r>
              <a:rPr lang="en-US" dirty="0"/>
              <a:t>Sedation /spinal </a:t>
            </a:r>
          </a:p>
          <a:p>
            <a:r>
              <a:rPr lang="en-US" dirty="0"/>
              <a:t>Epidural / controlled GA </a:t>
            </a:r>
          </a:p>
          <a:p>
            <a:r>
              <a:rPr lang="en-US" dirty="0"/>
              <a:t>Tocolytics – followed by </a:t>
            </a:r>
            <a:r>
              <a:rPr lang="en-US" dirty="0" err="1"/>
              <a:t>oxytocics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02394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1E61-0FB3-43E6-9CF6-AFFDC9AFE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Next topic but related - Uterine inversion 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5C06C-DFE7-4830-8D68-17A8C5B9E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Uterine inversion, or the turning inside-out of all or part of the uterus, is a rare but potentially disastrous event--- </a:t>
            </a:r>
          </a:p>
          <a:p>
            <a:r>
              <a:rPr lang="en-US" dirty="0"/>
              <a:t>1 in 2500 </a:t>
            </a:r>
          </a:p>
          <a:p>
            <a:r>
              <a:rPr lang="en-US" dirty="0"/>
              <a:t>Usually acute cases ( within 24 hours) we are more worried </a:t>
            </a:r>
          </a:p>
          <a:p>
            <a:endParaRPr lang="en-US" dirty="0"/>
          </a:p>
          <a:p>
            <a:r>
              <a:rPr lang="en-US" dirty="0"/>
              <a:t>We may be more worried about retained placenta </a:t>
            </a:r>
          </a:p>
          <a:p>
            <a:r>
              <a:rPr lang="en-US" dirty="0"/>
              <a:t>But partial inversion is missed </a:t>
            </a:r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45018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3542-44BA-4B64-AF3F-0A5B2367C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Degrees of inversion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A6F2E-7CEC-4912-B34C-1F499693B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 degree (also called incomplete) – The fundus is within the endometrial cavity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 degree (also called complete) – The fundus protrudes through the cervical </a:t>
            </a:r>
            <a:r>
              <a:rPr lang="en-US" dirty="0" err="1"/>
              <a:t>os</a:t>
            </a:r>
            <a:endParaRPr lang="en-US" dirty="0"/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 degree (also called prolapsed) – The fundus protrudes to or beyond the introitus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 degree (also called total) – Both the uterus and vagina are inverted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4DA171-0E35-4615-9224-097B9EEDB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0536" y="199115"/>
            <a:ext cx="2395872" cy="16575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B6E12A-697B-4BE0-AF17-8ADD89A17A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5312" y="0"/>
            <a:ext cx="1137975" cy="16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042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D1721-DE2D-4916-9E25-7E1EB7019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9D870-0AC8-4699-BBCA-BF8776BEF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Excess bleeds and a mass </a:t>
            </a:r>
          </a:p>
          <a:p>
            <a:pPr marL="0" indent="0">
              <a:buNone/>
            </a:pPr>
            <a:r>
              <a:rPr lang="en-US" dirty="0"/>
              <a:t>Shock </a:t>
            </a:r>
          </a:p>
          <a:p>
            <a:pPr marL="0" indent="0">
              <a:buNone/>
            </a:pPr>
            <a:r>
              <a:rPr lang="en-US" dirty="0"/>
              <a:t>Hypovolemic but disproportionate </a:t>
            </a:r>
          </a:p>
          <a:p>
            <a:pPr marL="0" indent="0">
              <a:buNone/>
            </a:pPr>
            <a:r>
              <a:rPr lang="en-US" dirty="0"/>
              <a:t>Parasympathetic excess and bradycardia </a:t>
            </a:r>
          </a:p>
          <a:p>
            <a:pPr marL="0" indent="0">
              <a:buNone/>
            </a:pPr>
            <a:r>
              <a:rPr lang="en-US" dirty="0"/>
              <a:t>Fundal dip </a:t>
            </a:r>
          </a:p>
          <a:p>
            <a:pPr marL="0" indent="0">
              <a:buNone/>
            </a:pPr>
            <a:r>
              <a:rPr lang="en-US" dirty="0"/>
              <a:t>USG – shows a mass inside the uterus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5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3C14C-845C-44C7-A250-835D83952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  - expect an inversion ??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6B678-37E1-4F01-8C99-63DE5D488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short umbilical cord,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uterine anomalies,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aggressive management of the third stage of labor,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maneuvers such as inappropriate fundal pressure or</a:t>
            </a:r>
          </a:p>
          <a:p>
            <a:pPr algn="just">
              <a:lnSpc>
                <a:spcPct val="150000"/>
              </a:lnSpc>
            </a:pPr>
            <a:r>
              <a:rPr lang="en-IN" dirty="0"/>
              <a:t>excessive umbilical cord traction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1335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4065F-FD07-47C9-A33E-17E4AFFBD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?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099DF-07B3-4713-98C6-0AB154B1A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the birth of the baby , placenta will separate and deliver </a:t>
            </a:r>
          </a:p>
          <a:p>
            <a:r>
              <a:rPr lang="en-US" dirty="0"/>
              <a:t>Usually it takes 30 minutes to  maximum </a:t>
            </a:r>
          </a:p>
          <a:p>
            <a:r>
              <a:rPr lang="en-US" dirty="0"/>
              <a:t>If it does not deliver , retained placenta should be thought of </a:t>
            </a:r>
          </a:p>
          <a:p>
            <a:endParaRPr lang="en-US" dirty="0"/>
          </a:p>
          <a:p>
            <a:r>
              <a:rPr lang="en-US" dirty="0"/>
              <a:t>But be ready with anesthetist call and blood in twenty minutes </a:t>
            </a:r>
            <a:endParaRPr lang="en-IN" dirty="0"/>
          </a:p>
          <a:p>
            <a:endParaRPr lang="en-US" dirty="0"/>
          </a:p>
          <a:p>
            <a:r>
              <a:rPr lang="en-US" dirty="0"/>
              <a:t>Normal without any </a:t>
            </a:r>
            <a:r>
              <a:rPr lang="en-US" b="1" i="1" dirty="0"/>
              <a:t>intervention</a:t>
            </a:r>
            <a:r>
              <a:rPr lang="en-US" dirty="0"/>
              <a:t> -  maximum time of 60 minutes is allowed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201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F65F6-163C-49A8-BBB8-AD2CDBC07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and reposition !! </a:t>
            </a: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E4BFAAB-ED89-4250-98CC-4EA5FB5C86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295" y="1825625"/>
            <a:ext cx="4953409" cy="4351338"/>
          </a:xfrm>
        </p:spPr>
      </p:pic>
    </p:spTree>
    <p:extLst>
      <p:ext uri="{BB962C8B-B14F-4D97-AF65-F5344CB8AC3E}">
        <p14:creationId xmlns:p14="http://schemas.microsoft.com/office/powerpoint/2010/main" val="1078560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35E4D-2811-458A-8EE0-F18529566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with inversion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767DD-0B7D-4828-8543-699E6CC74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Immediate replacement is the order of the day </a:t>
            </a:r>
          </a:p>
          <a:p>
            <a:r>
              <a:rPr lang="en-US" dirty="0"/>
              <a:t>Put the uterus back rather than taking the placenta out </a:t>
            </a:r>
            <a:endParaRPr lang="en-IN" dirty="0"/>
          </a:p>
          <a:p>
            <a:r>
              <a:rPr lang="en-US" dirty="0"/>
              <a:t>Stop all </a:t>
            </a:r>
            <a:r>
              <a:rPr lang="en-US" dirty="0" err="1"/>
              <a:t>oxytocics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Get the uterus relaxed </a:t>
            </a:r>
          </a:p>
          <a:p>
            <a:endParaRPr lang="en-US" dirty="0"/>
          </a:p>
          <a:p>
            <a:r>
              <a:rPr lang="en-US" dirty="0"/>
              <a:t>Use liberal NTG </a:t>
            </a:r>
          </a:p>
          <a:p>
            <a:endParaRPr lang="en-US" dirty="0"/>
          </a:p>
          <a:p>
            <a:r>
              <a:rPr lang="en-US" dirty="0"/>
              <a:t>Support with IV fluids and vasopressors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77727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1CE8F-A24B-4E89-A118-1E92B82D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 to NTG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F5557-7F19-42D2-8A7D-252303098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Terbutaline (0.25 milligrams intravenously or subcutaneously) </a:t>
            </a:r>
          </a:p>
          <a:p>
            <a:endParaRPr lang="en-US" dirty="0"/>
          </a:p>
          <a:p>
            <a:r>
              <a:rPr lang="en-US" dirty="0"/>
              <a:t> magnesium sulfate (4 to 6 grams intravenously over 15 to 20 minutes) are other options for uterine relaxation. </a:t>
            </a:r>
          </a:p>
          <a:p>
            <a:endParaRPr lang="en-US" dirty="0"/>
          </a:p>
          <a:p>
            <a:r>
              <a:rPr lang="en-US" dirty="0"/>
              <a:t>Blood transfusion ready </a:t>
            </a:r>
          </a:p>
          <a:p>
            <a:r>
              <a:rPr lang="en-US" dirty="0" err="1"/>
              <a:t>Inj</a:t>
            </a:r>
            <a:r>
              <a:rPr lang="en-US" dirty="0"/>
              <a:t>, tranexamic acid 1gm IV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7507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B1705-4DE1-426C-99F1-BE3033EE8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1015"/>
          </a:xfrm>
        </p:spPr>
        <p:txBody>
          <a:bodyPr/>
          <a:lstStyle/>
          <a:p>
            <a:r>
              <a:rPr lang="en-US" dirty="0"/>
              <a:t>Management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21603-43D9-49CE-9B6D-6D3C6F3D3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Controlled GA – </a:t>
            </a:r>
          </a:p>
          <a:p>
            <a:r>
              <a:rPr lang="en-US" dirty="0"/>
              <a:t>Halogenated agent </a:t>
            </a:r>
          </a:p>
          <a:p>
            <a:r>
              <a:rPr lang="en-US" dirty="0"/>
              <a:t>IV fluids </a:t>
            </a:r>
          </a:p>
          <a:p>
            <a:r>
              <a:rPr lang="en-US" dirty="0"/>
              <a:t>NTG </a:t>
            </a:r>
          </a:p>
          <a:p>
            <a:r>
              <a:rPr lang="en-US" dirty="0"/>
              <a:t>Blood loss correction </a:t>
            </a:r>
          </a:p>
          <a:p>
            <a:r>
              <a:rPr lang="en-US" dirty="0"/>
              <a:t>Antibiotics </a:t>
            </a:r>
          </a:p>
          <a:p>
            <a:r>
              <a:rPr lang="en-US" dirty="0"/>
              <a:t>Prepare for a laparotomy </a:t>
            </a:r>
          </a:p>
          <a:p>
            <a:r>
              <a:rPr lang="en-IN" dirty="0"/>
              <a:t>RSI keta </a:t>
            </a:r>
            <a:r>
              <a:rPr lang="en-IN" dirty="0" err="1"/>
              <a:t>suxa</a:t>
            </a:r>
            <a:r>
              <a:rPr lang="en-IN" dirty="0"/>
              <a:t>  tube - agent – then push the uterus in </a:t>
            </a:r>
          </a:p>
        </p:txBody>
      </p:sp>
    </p:spTree>
    <p:extLst>
      <p:ext uri="{BB962C8B-B14F-4D97-AF65-F5344CB8AC3E}">
        <p14:creationId xmlns:p14="http://schemas.microsoft.com/office/powerpoint/2010/main" val="2036537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02EF7-A154-44A2-84BF-D5079FC83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CE970-147D-4C0D-B418-20DD8715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Haultain</a:t>
            </a:r>
            <a:r>
              <a:rPr lang="en-US" dirty="0"/>
              <a:t> procedure  - removing the constricting ring in the cervix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Hydrostatic treatment </a:t>
            </a:r>
          </a:p>
          <a:p>
            <a:r>
              <a:rPr lang="en-US" dirty="0"/>
              <a:t>Vacuum treatment </a:t>
            </a:r>
          </a:p>
          <a:p>
            <a:endParaRPr lang="en-US" dirty="0"/>
          </a:p>
          <a:p>
            <a:r>
              <a:rPr lang="en-US" dirty="0"/>
              <a:t>Hold it in place </a:t>
            </a:r>
          </a:p>
          <a:p>
            <a:r>
              <a:rPr lang="en-US" dirty="0"/>
              <a:t>Uterotonics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350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3FB49-A93D-494C-A69B-59EB064C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Inversion recur ?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1D1CD-7FD5-407F-A40C-7D983466B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IN" dirty="0"/>
          </a:p>
          <a:p>
            <a:r>
              <a:rPr lang="en-IN" dirty="0"/>
              <a:t>Majority – no </a:t>
            </a:r>
          </a:p>
          <a:p>
            <a:endParaRPr lang="en-IN" dirty="0"/>
          </a:p>
          <a:p>
            <a:r>
              <a:rPr lang="en-IN" dirty="0"/>
              <a:t>Not exactly known </a:t>
            </a:r>
          </a:p>
          <a:p>
            <a:endParaRPr lang="en-IN" dirty="0"/>
          </a:p>
          <a:p>
            <a:r>
              <a:rPr lang="en-IN" dirty="0"/>
              <a:t>Risk factors </a:t>
            </a:r>
          </a:p>
        </p:txBody>
      </p:sp>
    </p:spTree>
    <p:extLst>
      <p:ext uri="{BB962C8B-B14F-4D97-AF65-F5344CB8AC3E}">
        <p14:creationId xmlns:p14="http://schemas.microsoft.com/office/powerpoint/2010/main" val="4631461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7AF0F-9ABD-416D-8953-F6E8743D6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CAFEA-6AE2-40FF-8E68-40AB1F692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in 2500 </a:t>
            </a:r>
          </a:p>
          <a:p>
            <a:r>
              <a:rPr lang="en-US" dirty="0"/>
              <a:t>Risk factors </a:t>
            </a:r>
          </a:p>
          <a:p>
            <a:r>
              <a:rPr lang="en-US" dirty="0"/>
              <a:t>Clinical features </a:t>
            </a:r>
          </a:p>
          <a:p>
            <a:r>
              <a:rPr lang="en-US" dirty="0"/>
              <a:t>Investigations </a:t>
            </a:r>
          </a:p>
          <a:p>
            <a:r>
              <a:rPr lang="en-US" dirty="0"/>
              <a:t>Treatment </a:t>
            </a:r>
          </a:p>
          <a:p>
            <a:r>
              <a:rPr lang="en-US" dirty="0"/>
              <a:t>Anesthesia </a:t>
            </a:r>
          </a:p>
          <a:p>
            <a:r>
              <a:rPr lang="en-US" dirty="0"/>
              <a:t>Hold the reverted uterus 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D6469E-94F5-4574-8D5A-4BA6C7DCBFCB}"/>
              </a:ext>
            </a:extLst>
          </p:cNvPr>
          <p:cNvSpPr/>
          <p:nvPr/>
        </p:nvSpPr>
        <p:spPr>
          <a:xfrm>
            <a:off x="6285390" y="719091"/>
            <a:ext cx="5068410" cy="585038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Crystalloid bolus , NTG </a:t>
            </a:r>
          </a:p>
          <a:p>
            <a:pPr algn="ctr"/>
            <a:r>
              <a:rPr lang="en-US" sz="2400" dirty="0"/>
              <a:t>Don’t attempt to remove placenta </a:t>
            </a:r>
          </a:p>
          <a:p>
            <a:pPr algn="ctr"/>
            <a:r>
              <a:rPr lang="en-US" sz="2400" dirty="0"/>
              <a:t>Stop all </a:t>
            </a:r>
            <a:r>
              <a:rPr lang="en-US" sz="2400" dirty="0" err="1"/>
              <a:t>oxytocics</a:t>
            </a:r>
            <a:r>
              <a:rPr lang="en-US" sz="2400" dirty="0"/>
              <a:t>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Attempt manual reduction </a:t>
            </a:r>
          </a:p>
          <a:p>
            <a:pPr algn="ctr"/>
            <a:r>
              <a:rPr lang="en-US" sz="2400" dirty="0"/>
              <a:t>Interim period – ask for blood and anesthesia ready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Failed reduction – unstable patient </a:t>
            </a:r>
          </a:p>
          <a:p>
            <a:pPr algn="ctr"/>
            <a:r>
              <a:rPr lang="en-US" sz="2400" dirty="0"/>
              <a:t>Coagulation status -</a:t>
            </a:r>
          </a:p>
          <a:p>
            <a:pPr algn="ctr"/>
            <a:r>
              <a:rPr lang="en-US" sz="2400" dirty="0"/>
              <a:t>GA with agents – intubation </a:t>
            </a:r>
          </a:p>
          <a:p>
            <a:pPr algn="ctr"/>
            <a:r>
              <a:rPr lang="en-US" sz="2400" dirty="0"/>
              <a:t>Try Manual reduction </a:t>
            </a:r>
          </a:p>
          <a:p>
            <a:pPr algn="ctr"/>
            <a:r>
              <a:rPr lang="en-US" sz="2400" dirty="0"/>
              <a:t>Failure - Other procedures </a:t>
            </a:r>
          </a:p>
          <a:p>
            <a:pPr algn="ctr"/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B6099D-7EB6-4015-AED4-47F42A6266B5}"/>
              </a:ext>
            </a:extLst>
          </p:cNvPr>
          <p:cNvSpPr/>
          <p:nvPr/>
        </p:nvSpPr>
        <p:spPr>
          <a:xfrm>
            <a:off x="1024932" y="5747657"/>
            <a:ext cx="3366198" cy="74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i="1" dirty="0">
                <a:solidFill>
                  <a:srgbClr val="FF0000"/>
                </a:solidFill>
              </a:rPr>
              <a:t>Thank you all </a:t>
            </a:r>
          </a:p>
        </p:txBody>
      </p:sp>
    </p:spTree>
    <p:extLst>
      <p:ext uri="{BB962C8B-B14F-4D97-AF65-F5344CB8AC3E}">
        <p14:creationId xmlns:p14="http://schemas.microsoft.com/office/powerpoint/2010/main" val="70498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6AE85-6165-4A4D-931C-8CF5F87B6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maternal signs - separation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257C2-70BA-41A0-B1C2-AC3EB011C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Let the physiology take its course </a:t>
            </a:r>
          </a:p>
          <a:p>
            <a:endParaRPr lang="en-IN" dirty="0"/>
          </a:p>
          <a:p>
            <a:r>
              <a:rPr lang="en-IN" dirty="0"/>
              <a:t> Uterus rises in maternal abdomen</a:t>
            </a:r>
          </a:p>
          <a:p>
            <a:r>
              <a:rPr lang="en-US" dirty="0"/>
              <a:t>Uterine shape changes from discoid to globular</a:t>
            </a:r>
          </a:p>
          <a:p>
            <a:r>
              <a:rPr lang="en-IN" dirty="0"/>
              <a:t>Umbilical cord lengthens</a:t>
            </a:r>
          </a:p>
          <a:p>
            <a:r>
              <a:rPr lang="en-IN" dirty="0"/>
              <a:t>Vaginal blood loss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63C2F8-7D9B-40FF-84DE-C008C6095DB2}"/>
              </a:ext>
            </a:extLst>
          </p:cNvPr>
          <p:cNvSpPr/>
          <p:nvPr/>
        </p:nvSpPr>
        <p:spPr>
          <a:xfrm>
            <a:off x="8105313" y="2645546"/>
            <a:ext cx="3523695" cy="33754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Active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2800" dirty="0"/>
              <a:t>Supra pubic pressure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2800" dirty="0"/>
              <a:t>Oxytocic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2800" dirty="0"/>
              <a:t>Minimal cord pull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2800" dirty="0"/>
              <a:t>Possible – umbilical vein oxytocin 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47528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95A1-E096-46AE-8ECC-62B238C5D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A5689-9C93-41A9-80E8-4068E90F5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Incidence is 2 % of deliveries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Mortality is 10 % of the 2 % incidence</a:t>
            </a:r>
          </a:p>
          <a:p>
            <a:endParaRPr lang="en-US" dirty="0"/>
          </a:p>
          <a:p>
            <a:r>
              <a:rPr lang="en-US" dirty="0"/>
              <a:t>Reports of lesser mortality is also there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384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F43A1-9D1D-471A-A6B5-9566C7041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 we should be ready ?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0D72-811E-4C15-8476-7A25A6078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1825624"/>
            <a:ext cx="10856650" cy="45840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Risk factors for retained placenta include </a:t>
            </a:r>
          </a:p>
          <a:p>
            <a:endParaRPr lang="en-US" dirty="0"/>
          </a:p>
          <a:p>
            <a:r>
              <a:rPr lang="en-US" b="1" dirty="0"/>
              <a:t>history of retained placenta,</a:t>
            </a:r>
          </a:p>
          <a:p>
            <a:r>
              <a:rPr lang="en-US" b="1" dirty="0"/>
              <a:t> preterm</a:t>
            </a:r>
          </a:p>
          <a:p>
            <a:r>
              <a:rPr lang="en-US" b="1" dirty="0"/>
              <a:t>delivery, </a:t>
            </a:r>
          </a:p>
          <a:p>
            <a:r>
              <a:rPr lang="en-US" b="1" dirty="0"/>
              <a:t>oxytocin use during labor, </a:t>
            </a:r>
          </a:p>
          <a:p>
            <a:r>
              <a:rPr lang="en-US" b="1" dirty="0"/>
              <a:t>preeclampsia, - still birth ( placental </a:t>
            </a:r>
            <a:r>
              <a:rPr lang="en-US" b="1" dirty="0" err="1"/>
              <a:t>underperfusion</a:t>
            </a:r>
            <a:r>
              <a:rPr lang="en-US" b="1" dirty="0"/>
              <a:t> – cause) </a:t>
            </a:r>
          </a:p>
          <a:p>
            <a:r>
              <a:rPr lang="en-US" b="1" dirty="0"/>
              <a:t>Previous scar in the uterus </a:t>
            </a:r>
          </a:p>
          <a:p>
            <a:r>
              <a:rPr lang="en-US" b="1" dirty="0"/>
              <a:t>Atonic uterus </a:t>
            </a:r>
          </a:p>
          <a:p>
            <a:r>
              <a:rPr lang="en-US" b="1" dirty="0"/>
              <a:t>H/O IVF conception </a:t>
            </a:r>
          </a:p>
        </p:txBody>
      </p:sp>
    </p:spTree>
    <p:extLst>
      <p:ext uri="{BB962C8B-B14F-4D97-AF65-F5344CB8AC3E}">
        <p14:creationId xmlns:p14="http://schemas.microsoft.com/office/powerpoint/2010/main" val="100943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112BCB-4DC8-4208-B1B5-E0E9E13D66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880" y="1825624"/>
            <a:ext cx="4920071" cy="38611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115AFC-99B5-412C-928F-594C4B859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and the abnormal placentae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4FDA5-EE1E-4647-8CDD-13B74CBB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ADF6798-ACF8-4F68-91C4-736ED81FBDAA}"/>
              </a:ext>
            </a:extLst>
          </p:cNvPr>
          <p:cNvSpPr/>
          <p:nvPr/>
        </p:nvSpPr>
        <p:spPr>
          <a:xfrm>
            <a:off x="6276512" y="4181382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57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13EC9D7-A056-4115-9136-5BDE9329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B48E40-A5F1-42CF-9412-D173B594B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13 % may require transfusions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20785A6-BF28-40D7-9CEB-13F16FA55A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/>
              <a:t>Ready for MROP </a:t>
            </a:r>
          </a:p>
          <a:p>
            <a:r>
              <a:rPr lang="en-IN" dirty="0"/>
              <a:t>Blood </a:t>
            </a:r>
          </a:p>
          <a:p>
            <a:r>
              <a:rPr lang="en-IN" dirty="0"/>
              <a:t>Antibiotics </a:t>
            </a:r>
          </a:p>
          <a:p>
            <a:r>
              <a:rPr lang="en-IN" dirty="0"/>
              <a:t>Oxytocin umbilical vein </a:t>
            </a:r>
          </a:p>
          <a:p>
            <a:r>
              <a:rPr lang="en-IN" dirty="0"/>
              <a:t>Ready for inversion and shock </a:t>
            </a:r>
          </a:p>
          <a:p>
            <a:r>
              <a:rPr lang="en-IN" dirty="0"/>
              <a:t>Two IV lines </a:t>
            </a:r>
          </a:p>
          <a:p>
            <a:r>
              <a:rPr lang="en-IN" dirty="0"/>
              <a:t>Oxygen and emergency equipment ready </a:t>
            </a:r>
          </a:p>
        </p:txBody>
      </p:sp>
    </p:spTree>
    <p:extLst>
      <p:ext uri="{BB962C8B-B14F-4D97-AF65-F5344CB8AC3E}">
        <p14:creationId xmlns:p14="http://schemas.microsoft.com/office/powerpoint/2010/main" val="1399201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4E5B1-C49D-4BCF-94F0-AD2DE102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investigations do you want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A7CD4-6415-4C82-A2D1-0849A3F37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Hb </a:t>
            </a:r>
          </a:p>
          <a:p>
            <a:endParaRPr lang="en-US" b="1" u="sng" dirty="0"/>
          </a:p>
          <a:p>
            <a:r>
              <a:rPr lang="en-US" b="1" u="sng" dirty="0"/>
              <a:t>Blood grouping typing </a:t>
            </a:r>
          </a:p>
          <a:p>
            <a:endParaRPr lang="en-US" b="1" u="sng" dirty="0"/>
          </a:p>
          <a:p>
            <a:r>
              <a:rPr lang="en-US" b="1" u="sng" dirty="0"/>
              <a:t>Cross match and blood and products availability </a:t>
            </a:r>
          </a:p>
          <a:p>
            <a:endParaRPr lang="en-US" dirty="0"/>
          </a:p>
          <a:p>
            <a:r>
              <a:rPr lang="en-US" dirty="0"/>
              <a:t>Others – secondary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5166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2B2AF26-D64D-4725-AD9E-2316D4C6C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Anaesthesia concerns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6051DB-23AC-4D18-8DF1-0D3B1FBEC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dirty="0"/>
              <a:t>Usually mild sedatives and analgesics are only needed with a skilled </a:t>
            </a:r>
            <a:r>
              <a:rPr lang="en-IN" dirty="0" err="1"/>
              <a:t>og-cian</a:t>
            </a:r>
            <a:r>
              <a:rPr lang="en-IN" dirty="0"/>
              <a:t> </a:t>
            </a:r>
          </a:p>
          <a:p>
            <a:endParaRPr lang="en-IN" dirty="0"/>
          </a:p>
          <a:p>
            <a:r>
              <a:rPr lang="en-IN" dirty="0"/>
              <a:t>Fentanyl 100 mic and 2 mg </a:t>
            </a:r>
            <a:r>
              <a:rPr lang="en-IN" dirty="0" err="1"/>
              <a:t>midaz</a:t>
            </a:r>
            <a:r>
              <a:rPr lang="en-IN" dirty="0"/>
              <a:t> is all that needed . wait for 2 -3 minutes </a:t>
            </a:r>
          </a:p>
          <a:p>
            <a:endParaRPr lang="en-IN" dirty="0"/>
          </a:p>
          <a:p>
            <a:r>
              <a:rPr lang="en-IN" dirty="0"/>
              <a:t>Already labour epidural is there – additional doses </a:t>
            </a:r>
          </a:p>
          <a:p>
            <a:r>
              <a:rPr lang="en-IN" dirty="0"/>
              <a:t>8 ml of 1.5 % lignocaine is usually sufficient – need lithotomy </a:t>
            </a:r>
          </a:p>
        </p:txBody>
      </p:sp>
    </p:spTree>
    <p:extLst>
      <p:ext uri="{BB962C8B-B14F-4D97-AF65-F5344CB8AC3E}">
        <p14:creationId xmlns:p14="http://schemas.microsoft.com/office/powerpoint/2010/main" val="1388791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881</Words>
  <Application>Microsoft Office PowerPoint</Application>
  <PresentationFormat>Widescreen</PresentationFormat>
  <Paragraphs>195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Bell MT</vt:lpstr>
      <vt:lpstr>Calibri</vt:lpstr>
      <vt:lpstr>Calibri Light</vt:lpstr>
      <vt:lpstr>Office Theme</vt:lpstr>
      <vt:lpstr>Anesthetic concerns in retained placenta </vt:lpstr>
      <vt:lpstr>What is this ? </vt:lpstr>
      <vt:lpstr>maternal signs - separation </vt:lpstr>
      <vt:lpstr>PowerPoint Presentation</vt:lpstr>
      <vt:lpstr>When  we should be ready ? </vt:lpstr>
      <vt:lpstr>Normal and the abnormal placentae </vt:lpstr>
      <vt:lpstr>PowerPoint Presentation</vt:lpstr>
      <vt:lpstr>What investigations do you want </vt:lpstr>
      <vt:lpstr>Anaesthesia concerns </vt:lpstr>
      <vt:lpstr>Regional Vs GA </vt:lpstr>
      <vt:lpstr>Inhalational agents   ? Isoflurane – a little less invitro  </vt:lpstr>
      <vt:lpstr>In a study of 15 parturients with NTG </vt:lpstr>
      <vt:lpstr>Obstetric procedures </vt:lpstr>
      <vt:lpstr>Pros and cons of different technique </vt:lpstr>
      <vt:lpstr>Summary </vt:lpstr>
      <vt:lpstr> Next topic but related - Uterine inversion </vt:lpstr>
      <vt:lpstr>Degrees of inversion </vt:lpstr>
      <vt:lpstr>Clinical features </vt:lpstr>
      <vt:lpstr>Risk factors  - expect an inversion ?? </vt:lpstr>
      <vt:lpstr>Reduction and reposition !! </vt:lpstr>
      <vt:lpstr>What to do with inversion </vt:lpstr>
      <vt:lpstr>Alternatives to NTG </vt:lpstr>
      <vt:lpstr>Management </vt:lpstr>
      <vt:lpstr>Management</vt:lpstr>
      <vt:lpstr>Inversion recur ? </vt:lpstr>
      <vt:lpstr>Summary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Anesthetic concerns in manual removal of placenta</dc:title>
  <dc:creator>partha sarathy</dc:creator>
  <cp:lastModifiedBy>partha sarathy</cp:lastModifiedBy>
  <cp:revision>47</cp:revision>
  <dcterms:created xsi:type="dcterms:W3CDTF">2020-04-10T06:32:05Z</dcterms:created>
  <dcterms:modified xsi:type="dcterms:W3CDTF">2020-04-17T06:11:51Z</dcterms:modified>
</cp:coreProperties>
</file>