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1" r:id="rId8"/>
    <p:sldId id="262" r:id="rId9"/>
    <p:sldId id="263" r:id="rId10"/>
    <p:sldId id="264" r:id="rId11"/>
    <p:sldId id="267" r:id="rId12"/>
    <p:sldId id="269" r:id="rId13"/>
    <p:sldId id="288" r:id="rId14"/>
    <p:sldId id="268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1621"/>
    <a:srgbClr val="9A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2BBA-EB87-4810-AAD2-AB4D921553C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D087-066F-42A6-93E2-C79E87B8C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2BBA-EB87-4810-AAD2-AB4D921553C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D087-066F-42A6-93E2-C79E87B8C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2BBA-EB87-4810-AAD2-AB4D921553C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D087-066F-42A6-93E2-C79E87B8C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2BBA-EB87-4810-AAD2-AB4D921553C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D087-066F-42A6-93E2-C79E87B8C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2BBA-EB87-4810-AAD2-AB4D921553C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D087-066F-42A6-93E2-C79E87B8C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2BBA-EB87-4810-AAD2-AB4D921553C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D087-066F-42A6-93E2-C79E87B8C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2BBA-EB87-4810-AAD2-AB4D921553C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D087-066F-42A6-93E2-C79E87B8C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2BBA-EB87-4810-AAD2-AB4D921553C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D087-066F-42A6-93E2-C79E87B8C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2BBA-EB87-4810-AAD2-AB4D921553C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D087-066F-42A6-93E2-C79E87B8C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2BBA-EB87-4810-AAD2-AB4D921553C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D087-066F-42A6-93E2-C79E87B8C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2BBA-EB87-4810-AAD2-AB4D921553C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D087-066F-42A6-93E2-C79E87B8C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-50800" ty="0" sx="100000" sy="100000" flip="x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02BBA-EB87-4810-AAD2-AB4D921553C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8D087-066F-42A6-93E2-C79E87B8C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152399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Anesthetic management of a patient presenting with</a:t>
            </a:r>
            <a:br>
              <a:rPr lang="en-US" b="1" dirty="0"/>
            </a:br>
            <a:r>
              <a:rPr lang="en-US" b="1" dirty="0" err="1"/>
              <a:t>eclampsia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>
            <a:normAutofit lnSpcReduction="10000"/>
          </a:bodyPr>
          <a:lstStyle/>
          <a:p>
            <a:r>
              <a:rPr lang="en-IN" dirty="0" smtClean="0">
                <a:solidFill>
                  <a:srgbClr val="002060"/>
                </a:solidFill>
              </a:rPr>
              <a:t>Dr. S. </a:t>
            </a:r>
            <a:r>
              <a:rPr lang="en-IN" dirty="0" err="1" smtClean="0">
                <a:solidFill>
                  <a:srgbClr val="002060"/>
                </a:solidFill>
              </a:rPr>
              <a:t>Parthasarathy</a:t>
            </a:r>
            <a:r>
              <a:rPr lang="en-IN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IN" dirty="0" smtClean="0">
                <a:solidFill>
                  <a:srgbClr val="002060"/>
                </a:solidFill>
              </a:rPr>
              <a:t>MD., DA., DNB, MD (</a:t>
            </a:r>
            <a:r>
              <a:rPr lang="en-IN" dirty="0" err="1" smtClean="0">
                <a:solidFill>
                  <a:srgbClr val="002060"/>
                </a:solidFill>
              </a:rPr>
              <a:t>Acu</a:t>
            </a:r>
            <a:r>
              <a:rPr lang="en-IN" dirty="0" smtClean="0">
                <a:solidFill>
                  <a:srgbClr val="002060"/>
                </a:solidFill>
              </a:rPr>
              <a:t>), Dip. </a:t>
            </a:r>
            <a:r>
              <a:rPr lang="en-IN" dirty="0" err="1" smtClean="0">
                <a:solidFill>
                  <a:srgbClr val="002060"/>
                </a:solidFill>
              </a:rPr>
              <a:t>Diab</a:t>
            </a:r>
            <a:r>
              <a:rPr lang="en-IN" dirty="0" smtClean="0">
                <a:solidFill>
                  <a:srgbClr val="002060"/>
                </a:solidFill>
              </a:rPr>
              <a:t>. </a:t>
            </a:r>
          </a:p>
          <a:p>
            <a:r>
              <a:rPr lang="en-IN" dirty="0" smtClean="0">
                <a:solidFill>
                  <a:srgbClr val="002060"/>
                </a:solidFill>
              </a:rPr>
              <a:t>DCA, Dip. Software statistics</a:t>
            </a:r>
          </a:p>
          <a:p>
            <a:r>
              <a:rPr lang="en-IN" dirty="0" smtClean="0">
                <a:solidFill>
                  <a:srgbClr val="002060"/>
                </a:solidFill>
              </a:rPr>
              <a:t>PhD ( physiology) – IDRA,  FICA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and the setting </a:t>
            </a:r>
          </a:p>
          <a:p>
            <a:endParaRPr lang="en-US" dirty="0" smtClean="0"/>
          </a:p>
          <a:p>
            <a:r>
              <a:rPr lang="en-US" dirty="0" smtClean="0"/>
              <a:t>Imaging and EEG – no role </a:t>
            </a:r>
          </a:p>
          <a:p>
            <a:endParaRPr lang="en-US" dirty="0" smtClean="0"/>
          </a:p>
          <a:p>
            <a:r>
              <a:rPr lang="en-US" dirty="0" smtClean="0"/>
              <a:t>Probably to rule out other causes !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epilepsy, </a:t>
            </a:r>
          </a:p>
          <a:p>
            <a:r>
              <a:rPr lang="en-US" dirty="0" smtClean="0"/>
              <a:t>Cerebral infarction,</a:t>
            </a:r>
          </a:p>
          <a:p>
            <a:r>
              <a:rPr lang="en-US" dirty="0" smtClean="0"/>
              <a:t> cerebral hemorrhage,</a:t>
            </a:r>
          </a:p>
          <a:p>
            <a:r>
              <a:rPr lang="en-US" dirty="0" smtClean="0"/>
              <a:t> subarachnoid hemorrhage,</a:t>
            </a:r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en-US" b="1" i="1" dirty="0" smtClean="0"/>
              <a:t>cerebral venous thrombosis</a:t>
            </a:r>
            <a:r>
              <a:rPr lang="en-US" i="1" dirty="0" smtClean="0"/>
              <a:t>, </a:t>
            </a:r>
          </a:p>
          <a:p>
            <a:r>
              <a:rPr lang="en-US" dirty="0" smtClean="0"/>
              <a:t>Cerebral </a:t>
            </a:r>
            <a:r>
              <a:rPr lang="fr-FR" dirty="0" err="1" smtClean="0"/>
              <a:t>edema</a:t>
            </a:r>
            <a:r>
              <a:rPr lang="fr-FR" dirty="0" smtClean="0"/>
              <a:t>, </a:t>
            </a:r>
          </a:p>
          <a:p>
            <a:r>
              <a:rPr lang="fr-FR" dirty="0" err="1" smtClean="0"/>
              <a:t>malignant</a:t>
            </a:r>
            <a:r>
              <a:rPr lang="fr-FR" dirty="0" smtClean="0"/>
              <a:t> hypertension, </a:t>
            </a:r>
          </a:p>
          <a:p>
            <a:r>
              <a:rPr lang="fr-FR" dirty="0" err="1" smtClean="0"/>
              <a:t>benign</a:t>
            </a:r>
            <a:r>
              <a:rPr lang="fr-FR" dirty="0" smtClean="0"/>
              <a:t> and </a:t>
            </a:r>
            <a:r>
              <a:rPr lang="fr-FR" dirty="0" err="1" smtClean="0"/>
              <a:t>malignant</a:t>
            </a:r>
            <a:r>
              <a:rPr lang="fr-FR" dirty="0" smtClean="0"/>
              <a:t> </a:t>
            </a:r>
            <a:r>
              <a:rPr lang="pt-BR" dirty="0" smtClean="0"/>
              <a:t>cerebral tumors, cerebral abscess, </a:t>
            </a:r>
          </a:p>
          <a:p>
            <a:r>
              <a:rPr lang="pt-BR" dirty="0" smtClean="0"/>
              <a:t>viral, bacterial, parasitic </a:t>
            </a:r>
            <a:r>
              <a:rPr lang="en-US" dirty="0" smtClean="0"/>
              <a:t>infestations,</a:t>
            </a:r>
          </a:p>
          <a:p>
            <a:r>
              <a:rPr lang="en-US" dirty="0" err="1" smtClean="0"/>
              <a:t>hyponatremia</a:t>
            </a:r>
            <a:r>
              <a:rPr lang="en-US" dirty="0" smtClean="0"/>
              <a:t>, </a:t>
            </a:r>
            <a:r>
              <a:rPr lang="en-US" dirty="0" err="1" smtClean="0"/>
              <a:t>hypocalcemia</a:t>
            </a:r>
            <a:r>
              <a:rPr lang="en-US" dirty="0" smtClean="0"/>
              <a:t>, hypoglycemia, Hyperglycemia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Role of imaging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Imaging is not necessary, as neurological abnormalities are transient in most cases.</a:t>
            </a:r>
          </a:p>
          <a:p>
            <a:endParaRPr lang="en-US" dirty="0" smtClean="0"/>
          </a:p>
          <a:p>
            <a:r>
              <a:rPr lang="en-US" dirty="0" smtClean="0"/>
              <a:t>Yes – some role here </a:t>
            </a:r>
          </a:p>
          <a:p>
            <a:r>
              <a:rPr lang="en-US" dirty="0" smtClean="0"/>
              <a:t>focal neurologic signs, </a:t>
            </a:r>
          </a:p>
          <a:p>
            <a:r>
              <a:rPr lang="en-US" dirty="0" smtClean="0"/>
              <a:t>Atypical seizures, and/or delayed recovery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common finding in </a:t>
            </a:r>
            <a:r>
              <a:rPr lang="en-US" dirty="0" err="1" smtClean="0"/>
              <a:t>eclampsia</a:t>
            </a:r>
            <a:r>
              <a:rPr lang="en-US" dirty="0" smtClean="0"/>
              <a:t> is posterior reversible </a:t>
            </a:r>
            <a:r>
              <a:rPr lang="en-US" dirty="0" err="1" smtClean="0"/>
              <a:t>leukoencephalopathy</a:t>
            </a:r>
            <a:r>
              <a:rPr lang="en-US" dirty="0" smtClean="0"/>
              <a:t> syndrome (PRES</a:t>
            </a:r>
            <a:r>
              <a:rPr lang="en-US" dirty="0" smtClean="0"/>
              <a:t>),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vasogenic</a:t>
            </a:r>
            <a:r>
              <a:rPr lang="en-US" dirty="0" smtClean="0"/>
              <a:t> </a:t>
            </a:r>
            <a:r>
              <a:rPr lang="en-US" dirty="0" smtClean="0"/>
              <a:t>edema in the posterior cerebral circulation, a finding also seen in hypertensive encephalopathy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more severe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HELLP syndrome, </a:t>
            </a:r>
          </a:p>
          <a:p>
            <a:r>
              <a:rPr lang="en-US" dirty="0" err="1" smtClean="0"/>
              <a:t>abruptio</a:t>
            </a:r>
            <a:r>
              <a:rPr lang="en-US" dirty="0" smtClean="0"/>
              <a:t> </a:t>
            </a:r>
            <a:r>
              <a:rPr lang="fr-FR" dirty="0" err="1" smtClean="0"/>
              <a:t>placentae</a:t>
            </a:r>
            <a:r>
              <a:rPr lang="fr-FR" dirty="0" smtClean="0"/>
              <a:t>,</a:t>
            </a:r>
          </a:p>
          <a:p>
            <a:r>
              <a:rPr lang="en-US" dirty="0" smtClean="0"/>
              <a:t>DIC, pulmonary edema, renal failure </a:t>
            </a:r>
          </a:p>
          <a:p>
            <a:r>
              <a:rPr lang="en-US" b="1" i="1" dirty="0" smtClean="0"/>
              <a:t>cardiac arrest</a:t>
            </a:r>
          </a:p>
          <a:p>
            <a:r>
              <a:rPr lang="fr-FR" b="1" i="1" dirty="0" smtClean="0"/>
              <a:t>aspiration </a:t>
            </a:r>
            <a:r>
              <a:rPr lang="fr-FR" b="1" i="1" dirty="0" err="1" smtClean="0"/>
              <a:t>pneumonitis</a:t>
            </a:r>
            <a:endParaRPr lang="en-US" b="1" i="1" dirty="0" smtClean="0"/>
          </a:p>
          <a:p>
            <a:r>
              <a:rPr lang="fr-FR" b="1" i="1" dirty="0" err="1" smtClean="0"/>
              <a:t>neurologic</a:t>
            </a:r>
            <a:r>
              <a:rPr lang="fr-FR" b="1" i="1" dirty="0" smtClean="0"/>
              <a:t> </a:t>
            </a:r>
            <a:r>
              <a:rPr lang="fr-FR" b="1" i="1" dirty="0" err="1" smtClean="0"/>
              <a:t>deficits</a:t>
            </a:r>
            <a:endParaRPr lang="en-US" b="1" i="1" dirty="0" smtClean="0"/>
          </a:p>
          <a:p>
            <a:r>
              <a:rPr lang="en-US" b="1" i="1" dirty="0" smtClean="0"/>
              <a:t>intrauterine growth retardation</a:t>
            </a:r>
            <a:r>
              <a:rPr lang="en-US" dirty="0" smtClean="0"/>
              <a:t>,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our role ??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control and prevent further convulsions,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control blood pressure,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establish a clear airway,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 prevent major complications,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to provide labor analgesia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provide anesthesia for cesarean section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Seizures – </a:t>
            </a:r>
            <a:r>
              <a:rPr lang="en-US" dirty="0" err="1" smtClean="0"/>
              <a:t>magsulf</a:t>
            </a:r>
            <a:r>
              <a:rPr lang="en-US" dirty="0" smtClean="0"/>
              <a:t>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In IV regimen (</a:t>
            </a:r>
            <a:r>
              <a:rPr lang="en-US" b="1" dirty="0" err="1" smtClean="0"/>
              <a:t>Zuspan</a:t>
            </a:r>
            <a:r>
              <a:rPr lang="en-US" b="1" dirty="0" smtClean="0"/>
              <a:t>) MgSO4 is given as 4 g IV bolus followed by 1-2 g/h as infusion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 use 1 gm / kg / hour till 48 hours after the last convulsion and withdraw over a period of 4- 6 hours </a:t>
            </a:r>
          </a:p>
          <a:p>
            <a:endParaRPr lang="en-US" dirty="0" smtClean="0"/>
          </a:p>
          <a:p>
            <a:r>
              <a:rPr lang="en-US" dirty="0" smtClean="0"/>
              <a:t>Lucas , </a:t>
            </a:r>
            <a:r>
              <a:rPr lang="en-US" dirty="0" err="1" smtClean="0"/>
              <a:t>suman</a:t>
            </a:r>
            <a:r>
              <a:rPr lang="en-US" dirty="0" smtClean="0"/>
              <a:t> </a:t>
            </a:r>
            <a:r>
              <a:rPr lang="en-US" dirty="0" err="1" smtClean="0"/>
              <a:t>sardesai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Charles </a:t>
            </a:r>
          </a:p>
          <a:p>
            <a:endParaRPr lang="en-US" dirty="0" smtClean="0"/>
          </a:p>
          <a:p>
            <a:r>
              <a:rPr lang="en-US" dirty="0" smtClean="0"/>
              <a:t>&gt; 10 grams in 15 minutes – high doses </a:t>
            </a:r>
          </a:p>
          <a:p>
            <a:r>
              <a:rPr lang="en-US" dirty="0" smtClean="0"/>
              <a:t>&lt; 10 </a:t>
            </a:r>
            <a:r>
              <a:rPr lang="en-US" dirty="0" err="1" smtClean="0"/>
              <a:t>gframs</a:t>
            </a:r>
            <a:r>
              <a:rPr lang="en-US" dirty="0" smtClean="0"/>
              <a:t> in fifteen minutes – low dose regimen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IM regimen (Pritchard) 4 g of 20% MgSO4 IV and 10 g of 50% MgSO4 IM followed by 5 g IM every 4 h.</a:t>
            </a:r>
          </a:p>
          <a:p>
            <a:pPr fontAlgn="base"/>
            <a:r>
              <a:rPr lang="en-US" dirty="0" smtClean="0"/>
              <a:t>Take one 20 ml syringe</a:t>
            </a:r>
          </a:p>
          <a:p>
            <a:pPr fontAlgn="base"/>
            <a:r>
              <a:rPr lang="en-US" dirty="0" smtClean="0"/>
              <a:t>Draw 4 ampoules of </a:t>
            </a:r>
          </a:p>
          <a:p>
            <a:pPr fontAlgn="base">
              <a:buNone/>
            </a:pPr>
            <a:r>
              <a:rPr lang="en-US" dirty="0" smtClean="0"/>
              <a:t>         Magnesium sulfate</a:t>
            </a:r>
          </a:p>
          <a:p>
            <a:pPr fontAlgn="base"/>
            <a:r>
              <a:rPr lang="en-US" dirty="0" smtClean="0"/>
              <a:t>Add 12 ml Normal saline</a:t>
            </a:r>
          </a:p>
          <a:p>
            <a:pPr fontAlgn="base"/>
            <a:r>
              <a:rPr lang="en-US" dirty="0" smtClean="0"/>
              <a:t>If convulsion persists one more shot of  2 grams 20 % IV dose </a:t>
            </a:r>
          </a:p>
          <a:p>
            <a:pPr fontAlgn="base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514600"/>
            <a:ext cx="3533775" cy="240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seizures continue despite a further bolus of magnesium sulfate,</a:t>
            </a:r>
          </a:p>
          <a:p>
            <a:r>
              <a:rPr lang="en-US" dirty="0" smtClean="0"/>
              <a:t> treat with </a:t>
            </a:r>
            <a:r>
              <a:rPr lang="en-US" dirty="0" err="1" smtClean="0"/>
              <a:t>phenytoin</a:t>
            </a:r>
            <a:r>
              <a:rPr lang="en-US" dirty="0" smtClean="0"/>
              <a:t> (15 mg/kg) or</a:t>
            </a:r>
          </a:p>
          <a:p>
            <a:r>
              <a:rPr lang="en-US" dirty="0" smtClean="0"/>
              <a:t> diazepam (10 mg) or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thiopentone</a:t>
            </a:r>
            <a:r>
              <a:rPr lang="en-US" dirty="0" smtClean="0"/>
              <a:t> (50 mg IV).</a:t>
            </a:r>
          </a:p>
          <a:p>
            <a:r>
              <a:rPr lang="en-US" dirty="0" smtClean="0"/>
              <a:t>In renal failure , careful titration of the dose is necessary !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72000" y="5105400"/>
            <a:ext cx="34290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Intubate</a:t>
            </a:r>
            <a:r>
              <a:rPr lang="en-US" sz="2400" b="1" dirty="0" smtClean="0"/>
              <a:t> and ventilate if needed - </a:t>
            </a:r>
            <a:endParaRPr lang="en-US" sz="24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i="1" dirty="0" smtClean="0">
                <a:solidFill>
                  <a:srgbClr val="002060"/>
                </a:solidFill>
              </a:rPr>
              <a:t>Loss of patellar reflex is the 1st sign of Magnesium toxicity. </a:t>
            </a:r>
          </a:p>
          <a:p>
            <a:pPr fontAlgn="base"/>
            <a:r>
              <a:rPr lang="en-US" i="1" dirty="0" smtClean="0">
                <a:solidFill>
                  <a:srgbClr val="002060"/>
                </a:solidFill>
              </a:rPr>
              <a:t>The therapeutic level of serum magnesium is 4-7 </a:t>
            </a:r>
            <a:r>
              <a:rPr lang="en-US" i="1" dirty="0" err="1" smtClean="0">
                <a:solidFill>
                  <a:srgbClr val="002060"/>
                </a:solidFill>
              </a:rPr>
              <a:t>mEq</a:t>
            </a:r>
            <a:r>
              <a:rPr lang="en-US" i="1" dirty="0" smtClean="0">
                <a:solidFill>
                  <a:srgbClr val="002060"/>
                </a:solidFill>
              </a:rPr>
              <a:t>/l</a:t>
            </a:r>
            <a:r>
              <a:rPr lang="en-US" i="1" dirty="0" smtClean="0"/>
              <a:t>. </a:t>
            </a:r>
          </a:p>
          <a:p>
            <a:pPr fontAlgn="base"/>
            <a:r>
              <a:rPr lang="en-US" sz="3000" dirty="0" smtClean="0"/>
              <a:t>Serum levels of Magnesium toxicity:</a:t>
            </a:r>
          </a:p>
          <a:p>
            <a:pPr fontAlgn="base"/>
            <a:r>
              <a:rPr lang="en-US" sz="3000" dirty="0" smtClean="0"/>
              <a:t>8-12 </a:t>
            </a:r>
            <a:r>
              <a:rPr lang="en-US" sz="3000" dirty="0" err="1" smtClean="0"/>
              <a:t>mEq</a:t>
            </a:r>
            <a:r>
              <a:rPr lang="en-US" sz="3000" dirty="0" smtClean="0"/>
              <a:t>/l: Loss of patellar reflex, flushing, warmth, somnolence, slurred speech</a:t>
            </a:r>
          </a:p>
          <a:p>
            <a:pPr fontAlgn="base"/>
            <a:r>
              <a:rPr lang="en-US" sz="3000" dirty="0" smtClean="0"/>
              <a:t>15-17 </a:t>
            </a:r>
            <a:r>
              <a:rPr lang="en-US" sz="3000" dirty="0" err="1" smtClean="0"/>
              <a:t>mEq</a:t>
            </a:r>
            <a:r>
              <a:rPr lang="en-US" sz="3000" dirty="0" smtClean="0"/>
              <a:t>/l: Muscular paralysis, Respiratory difficulty</a:t>
            </a:r>
          </a:p>
          <a:p>
            <a:pPr fontAlgn="base"/>
            <a:r>
              <a:rPr lang="en-US" sz="3000" dirty="0" smtClean="0"/>
              <a:t>30-35 </a:t>
            </a:r>
            <a:r>
              <a:rPr lang="en-US" sz="3000" dirty="0" err="1" smtClean="0"/>
              <a:t>mEq</a:t>
            </a:r>
            <a:r>
              <a:rPr lang="en-US" sz="3000" dirty="0" smtClean="0"/>
              <a:t>/l: Cardiac arrest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!!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/>
              <a:t>Eclampsia</a:t>
            </a:r>
            <a:r>
              <a:rPr lang="en-US" sz="2800" dirty="0"/>
              <a:t> is defined as the </a:t>
            </a:r>
            <a:r>
              <a:rPr lang="en-US" sz="2800" dirty="0" smtClean="0"/>
              <a:t>occurrence of </a:t>
            </a:r>
            <a:r>
              <a:rPr lang="en-US" sz="2800" dirty="0"/>
              <a:t>one or more generalized convulsions and/or coma </a:t>
            </a:r>
            <a:r>
              <a:rPr lang="en-US" sz="2800" dirty="0" smtClean="0"/>
              <a:t>in the </a:t>
            </a:r>
            <a:r>
              <a:rPr lang="en-US" sz="2800" dirty="0"/>
              <a:t>setting of pre-</a:t>
            </a:r>
            <a:r>
              <a:rPr lang="en-US" sz="2800" dirty="0" err="1"/>
              <a:t>eclampsia</a:t>
            </a:r>
            <a:r>
              <a:rPr lang="en-US" sz="2800" dirty="0"/>
              <a:t> and in the absence of </a:t>
            </a:r>
            <a:r>
              <a:rPr lang="en-US" sz="2800" dirty="0" smtClean="0"/>
              <a:t>other neurologic </a:t>
            </a:r>
            <a:r>
              <a:rPr lang="en-US" sz="2800" dirty="0"/>
              <a:t>conditions before, during, or after </a:t>
            </a:r>
            <a:r>
              <a:rPr lang="en-US" sz="2800" dirty="0" smtClean="0"/>
              <a:t>labor</a:t>
            </a:r>
          </a:p>
          <a:p>
            <a:pPr algn="just">
              <a:lnSpc>
                <a:spcPct val="150000"/>
              </a:lnSpc>
              <a:buNone/>
            </a:pP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Pregnant woman – throws fit – think of </a:t>
            </a:r>
            <a:r>
              <a:rPr lang="en-US" sz="2800" dirty="0" err="1" smtClean="0"/>
              <a:t>eclampsia</a:t>
            </a:r>
            <a:r>
              <a:rPr lang="en-US" sz="2800" dirty="0" smtClean="0"/>
              <a:t> unless proved otherwise 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Late </a:t>
            </a:r>
            <a:r>
              <a:rPr lang="en-US" sz="2800" dirty="0" err="1" smtClean="0"/>
              <a:t>eclampsia</a:t>
            </a:r>
            <a:r>
              <a:rPr lang="en-US" sz="2800" dirty="0" smtClean="0"/>
              <a:t> – within 4 weeks post partum 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Antihypertensives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Labetolol</a:t>
            </a:r>
            <a:r>
              <a:rPr lang="en-US" dirty="0" smtClean="0"/>
              <a:t> – 20, 40, </a:t>
            </a:r>
            <a:r>
              <a:rPr lang="en-US" dirty="0" err="1" smtClean="0"/>
              <a:t>upto</a:t>
            </a:r>
            <a:r>
              <a:rPr lang="en-US" dirty="0" smtClean="0"/>
              <a:t> 220 mg IV </a:t>
            </a:r>
          </a:p>
          <a:p>
            <a:endParaRPr lang="en-US" dirty="0" smtClean="0"/>
          </a:p>
          <a:p>
            <a:r>
              <a:rPr lang="en-US" dirty="0" smtClean="0"/>
              <a:t>What I do – 5 mg IV bolus followed by 5- 10 mg IM 4-6 hourly </a:t>
            </a:r>
          </a:p>
          <a:p>
            <a:endParaRPr lang="en-US" dirty="0" smtClean="0"/>
          </a:p>
          <a:p>
            <a:r>
              <a:rPr lang="en-US" dirty="0" smtClean="0"/>
              <a:t>Check the heart rate if not on </a:t>
            </a:r>
            <a:r>
              <a:rPr lang="en-US" dirty="0" err="1" smtClean="0"/>
              <a:t>nifidepine</a:t>
            </a:r>
            <a:r>
              <a:rPr lang="en-US" dirty="0" smtClean="0"/>
              <a:t> also ! </a:t>
            </a:r>
          </a:p>
          <a:p>
            <a:r>
              <a:rPr lang="en-US" dirty="0" smtClean="0"/>
              <a:t>Asthmatics – beware !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Hydralazine</a:t>
            </a:r>
            <a:r>
              <a:rPr lang="en-US" dirty="0" smtClean="0"/>
              <a:t> 5-10 mg every 20 min to a max dose 20 mg</a:t>
            </a:r>
          </a:p>
          <a:p>
            <a:endParaRPr lang="en-US" dirty="0" smtClean="0"/>
          </a:p>
          <a:p>
            <a:r>
              <a:rPr lang="en-US" dirty="0" smtClean="0"/>
              <a:t>Oral </a:t>
            </a:r>
            <a:r>
              <a:rPr lang="en-US" dirty="0" err="1" smtClean="0"/>
              <a:t>nifedipine</a:t>
            </a:r>
            <a:r>
              <a:rPr lang="en-US" dirty="0" smtClean="0"/>
              <a:t> 10 – 20 mg can go up to 50 / day </a:t>
            </a:r>
          </a:p>
          <a:p>
            <a:endParaRPr lang="en-US" dirty="0" smtClean="0"/>
          </a:p>
          <a:p>
            <a:r>
              <a:rPr lang="en-US" dirty="0" smtClean="0"/>
              <a:t>No sublingual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Preanesthetic</a:t>
            </a:r>
            <a:r>
              <a:rPr lang="en-US" dirty="0" smtClean="0"/>
              <a:t> evaluation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800600"/>
          </a:xfrm>
        </p:spPr>
        <p:txBody>
          <a:bodyPr/>
          <a:lstStyle/>
          <a:p>
            <a:r>
              <a:rPr lang="en-US" dirty="0" smtClean="0"/>
              <a:t>Routine but </a:t>
            </a:r>
          </a:p>
          <a:p>
            <a:pPr>
              <a:buNone/>
            </a:pPr>
            <a:r>
              <a:rPr lang="en-US" dirty="0" smtClean="0"/>
              <a:t>                               Think of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Airway edema and size of tubes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Hypoalbuminea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Magsulf</a:t>
            </a:r>
            <a:r>
              <a:rPr lang="en-US" dirty="0" smtClean="0"/>
              <a:t> and </a:t>
            </a:r>
            <a:r>
              <a:rPr lang="en-US" dirty="0" err="1" smtClean="0"/>
              <a:t>Nodepolarizers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Response to airway manipulation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LFT, Coagulation and renal profiles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Cardiovascular status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</a:t>
            </a:r>
            <a:r>
              <a:rPr lang="en-US" dirty="0" err="1" smtClean="0"/>
              <a:t>labour</a:t>
            </a:r>
            <a:r>
              <a:rPr lang="en-US" dirty="0" smtClean="0"/>
              <a:t> pain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Epidural analgesia is possible in conscious </a:t>
            </a:r>
            <a:r>
              <a:rPr lang="en-US" sz="2800" dirty="0" err="1" smtClean="0"/>
              <a:t>eclamptic</a:t>
            </a:r>
            <a:r>
              <a:rPr lang="en-US" sz="2800" dirty="0" smtClean="0"/>
              <a:t> women with no evidence of increased ICP or </a:t>
            </a:r>
            <a:r>
              <a:rPr lang="en-US" sz="2800" dirty="0" err="1" smtClean="0"/>
              <a:t>coagulopathy</a:t>
            </a:r>
            <a:r>
              <a:rPr lang="en-US" sz="2800" dirty="0" smtClean="0"/>
              <a:t> and whose seizures have been well controlled.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Avoid epidural if neurologic deficit exists until the diagnosis becomes clear</a:t>
            </a:r>
            <a:r>
              <a:rPr lang="en-US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If </a:t>
            </a:r>
            <a:r>
              <a:rPr lang="en-US" sz="2800" dirty="0" err="1" smtClean="0"/>
              <a:t>neuraxial</a:t>
            </a:r>
            <a:r>
              <a:rPr lang="en-US" sz="2800" dirty="0" smtClean="0"/>
              <a:t> block is not OK == IV PCA – 13 µ of </a:t>
            </a:r>
            <a:r>
              <a:rPr lang="en-US" sz="2800" dirty="0" err="1" smtClean="0"/>
              <a:t>fentanyl</a:t>
            </a:r>
            <a:r>
              <a:rPr lang="en-US" sz="2800" dirty="0" smtClean="0"/>
              <a:t> every six minutes with 300 </a:t>
            </a:r>
            <a:r>
              <a:rPr lang="en-US" sz="2800" dirty="0" err="1" smtClean="0"/>
              <a:t>mic</a:t>
            </a:r>
            <a:r>
              <a:rPr lang="en-US" sz="2800" dirty="0" smtClean="0"/>
              <a:t>. For four hours maximum – used by some </a:t>
            </a: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Hydrate with 0.5 – 1 </a:t>
            </a:r>
            <a:r>
              <a:rPr lang="en-US" dirty="0" err="1" smtClean="0"/>
              <a:t>litre</a:t>
            </a:r>
            <a:r>
              <a:rPr lang="en-US" dirty="0" smtClean="0"/>
              <a:t> of crystalloids  ?? </a:t>
            </a:r>
          </a:p>
          <a:p>
            <a:r>
              <a:rPr lang="en-US" dirty="0" smtClean="0"/>
              <a:t>a low concentration of </a:t>
            </a:r>
            <a:r>
              <a:rPr lang="en-US" dirty="0" err="1" smtClean="0"/>
              <a:t>bupivacaine</a:t>
            </a:r>
            <a:r>
              <a:rPr lang="en-US" dirty="0" smtClean="0"/>
              <a:t>, 0.125%, with 2 </a:t>
            </a:r>
            <a:r>
              <a:rPr lang="en-US" dirty="0" err="1" smtClean="0"/>
              <a:t>μg</a:t>
            </a:r>
            <a:r>
              <a:rPr lang="en-US" dirty="0" smtClean="0"/>
              <a:t>/ml of </a:t>
            </a:r>
            <a:r>
              <a:rPr lang="en-US" dirty="0" err="1" smtClean="0"/>
              <a:t>fentanyl</a:t>
            </a:r>
            <a:r>
              <a:rPr lang="en-US" dirty="0" smtClean="0"/>
              <a:t> as an initial bolus provides excellent analgesia with minimal motor block.</a:t>
            </a:r>
          </a:p>
          <a:p>
            <a:r>
              <a:rPr lang="en-US" dirty="0" smtClean="0"/>
              <a:t>Infusion of 8-10 ml /hour is also feasible </a:t>
            </a:r>
          </a:p>
          <a:p>
            <a:r>
              <a:rPr lang="en-US" dirty="0" smtClean="0"/>
              <a:t>Second stage vacuum 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methergine</a:t>
            </a:r>
            <a:r>
              <a:rPr lang="en-US" dirty="0" smtClean="0"/>
              <a:t> or </a:t>
            </a:r>
            <a:r>
              <a:rPr lang="en-US" dirty="0" err="1" smtClean="0"/>
              <a:t>prostadin</a:t>
            </a:r>
            <a:r>
              <a:rPr lang="en-US" dirty="0" smtClean="0"/>
              <a:t> – beware 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Regional  - when do you think </a:t>
            </a:r>
          </a:p>
          <a:p>
            <a:endParaRPr lang="en-US" dirty="0" smtClean="0"/>
          </a:p>
          <a:p>
            <a:r>
              <a:rPr lang="en-US" dirty="0" smtClean="0"/>
              <a:t>Conscious </a:t>
            </a:r>
          </a:p>
          <a:p>
            <a:r>
              <a:rPr lang="en-US" dirty="0" smtClean="0"/>
              <a:t>Seizure free </a:t>
            </a:r>
          </a:p>
          <a:p>
            <a:r>
              <a:rPr lang="en-US" dirty="0" smtClean="0"/>
              <a:t>Platelets more than 75000 </a:t>
            </a:r>
          </a:p>
          <a:p>
            <a:r>
              <a:rPr lang="en-US" dirty="0" smtClean="0"/>
              <a:t>Stable vitals </a:t>
            </a:r>
          </a:p>
          <a:p>
            <a:r>
              <a:rPr lang="en-US" dirty="0" smtClean="0"/>
              <a:t>ICP – not raised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791200" y="2438400"/>
            <a:ext cx="2971800" cy="2438400"/>
          </a:xfrm>
          <a:prstGeom prst="ellipse">
            <a:avLst/>
          </a:prstGeom>
          <a:solidFill>
            <a:srgbClr val="9A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Bupivacaine 7.5 mg + 25µ </a:t>
            </a:r>
            <a:r>
              <a:rPr lang="en-US" sz="2800" dirty="0" err="1" smtClean="0"/>
              <a:t>fentanyl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4876800" y="5181600"/>
            <a:ext cx="3505200" cy="1143000"/>
          </a:xfrm>
          <a:prstGeom prst="roundRect">
            <a:avLst/>
          </a:prstGeom>
          <a:solidFill>
            <a:srgbClr val="0D16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Uteroplacental</a:t>
            </a:r>
            <a:r>
              <a:rPr lang="en-US" sz="2000" dirty="0" smtClean="0"/>
              <a:t> blood flow </a:t>
            </a:r>
          </a:p>
          <a:p>
            <a:pPr algn="ctr"/>
            <a:r>
              <a:rPr lang="en-US" sz="2000" dirty="0" smtClean="0"/>
              <a:t>50µ </a:t>
            </a:r>
            <a:r>
              <a:rPr lang="en-US" sz="2000" dirty="0" err="1" smtClean="0"/>
              <a:t>phenylephrine</a:t>
            </a:r>
            <a:r>
              <a:rPr lang="en-US" sz="2000" dirty="0" smtClean="0"/>
              <a:t> SOS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anesthesia 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RSI </a:t>
            </a:r>
          </a:p>
          <a:p>
            <a:r>
              <a:rPr lang="en-US" dirty="0" smtClean="0"/>
              <a:t>Airway edema</a:t>
            </a:r>
          </a:p>
          <a:p>
            <a:r>
              <a:rPr lang="en-US" dirty="0" smtClean="0"/>
              <a:t> Possibility of difficult airway management</a:t>
            </a:r>
          </a:p>
          <a:p>
            <a:r>
              <a:rPr lang="en-US" dirty="0" smtClean="0"/>
              <a:t> Exaggerated hypertensive responses to </a:t>
            </a:r>
            <a:r>
              <a:rPr lang="en-US" dirty="0" err="1" smtClean="0"/>
              <a:t>endotracheal</a:t>
            </a:r>
            <a:r>
              <a:rPr lang="en-US" dirty="0" smtClean="0"/>
              <a:t> intubation</a:t>
            </a:r>
          </a:p>
          <a:p>
            <a:r>
              <a:rPr lang="en-US" dirty="0" smtClean="0"/>
              <a:t> Drug interaction between magnesium and muscle relaxants</a:t>
            </a:r>
          </a:p>
          <a:p>
            <a:r>
              <a:rPr lang="en-US" dirty="0" smtClean="0"/>
              <a:t> A small dose of a volatile halogenated </a:t>
            </a:r>
            <a:r>
              <a:rPr lang="en-US" dirty="0" smtClean="0"/>
              <a:t>agent</a:t>
            </a:r>
          </a:p>
          <a:p>
            <a:r>
              <a:rPr lang="en-US" dirty="0" err="1" smtClean="0"/>
              <a:t>Extubate</a:t>
            </a:r>
            <a:r>
              <a:rPr lang="en-US" dirty="0" smtClean="0"/>
              <a:t> conscious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943600" y="1066800"/>
            <a:ext cx="2895600" cy="1371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 give 5 mg </a:t>
            </a:r>
            <a:r>
              <a:rPr lang="en-US" sz="2400" dirty="0" err="1" smtClean="0"/>
              <a:t>atracurium</a:t>
            </a:r>
            <a:r>
              <a:rPr lang="en-US" sz="2400" dirty="0" smtClean="0"/>
              <a:t> increments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</a:t>
            </a:r>
            <a:r>
              <a:rPr lang="en-US" smtClean="0"/>
              <a:t>we monitor CVP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severe pulmonary edema,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oliguria</a:t>
            </a:r>
            <a:r>
              <a:rPr lang="en-US" dirty="0" smtClean="0"/>
              <a:t> unresponsive to </a:t>
            </a:r>
            <a:r>
              <a:rPr lang="en-US" dirty="0" smtClean="0"/>
              <a:t>fluid </a:t>
            </a:r>
            <a:r>
              <a:rPr lang="en-US" dirty="0" smtClean="0"/>
              <a:t>therapy</a:t>
            </a:r>
          </a:p>
          <a:p>
            <a:r>
              <a:rPr lang="en-US" dirty="0" smtClean="0"/>
              <a:t>  </a:t>
            </a:r>
            <a:r>
              <a:rPr lang="en-US" dirty="0" smtClean="0"/>
              <a:t>intractable hypertension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volume expansion to achieve a CVP </a:t>
            </a:r>
            <a:r>
              <a:rPr lang="en-US" dirty="0" smtClean="0"/>
              <a:t>of 4 </a:t>
            </a:r>
            <a:r>
              <a:rPr lang="en-US" dirty="0" smtClean="0"/>
              <a:t>mmHg or less may be better in </a:t>
            </a:r>
            <a:r>
              <a:rPr lang="en-US" dirty="0" err="1" smtClean="0"/>
              <a:t>eclamptics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CVP – PCWP gradient more in </a:t>
            </a:r>
            <a:r>
              <a:rPr lang="en-US" dirty="0" err="1" smtClean="0"/>
              <a:t>eclamptics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IBP 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Sustained </a:t>
            </a:r>
            <a:r>
              <a:rPr lang="en-US" dirty="0" smtClean="0"/>
              <a:t>high BP</a:t>
            </a:r>
          </a:p>
          <a:p>
            <a:r>
              <a:rPr lang="en-US" dirty="0" smtClean="0"/>
              <a:t> </a:t>
            </a:r>
            <a:r>
              <a:rPr lang="en-US" dirty="0" smtClean="0"/>
              <a:t>Potential rapid BP fluctuations</a:t>
            </a:r>
          </a:p>
          <a:p>
            <a:r>
              <a:rPr lang="en-US" dirty="0" smtClean="0"/>
              <a:t> </a:t>
            </a:r>
            <a:r>
              <a:rPr lang="en-US" dirty="0" smtClean="0"/>
              <a:t>Inability to obtain BP by cuff</a:t>
            </a:r>
          </a:p>
          <a:p>
            <a:r>
              <a:rPr lang="en-US" dirty="0" smtClean="0"/>
              <a:t> </a:t>
            </a:r>
            <a:r>
              <a:rPr lang="en-US" dirty="0" smtClean="0"/>
              <a:t>Repeated sampling</a:t>
            </a:r>
          </a:p>
          <a:p>
            <a:r>
              <a:rPr lang="en-US" dirty="0" smtClean="0"/>
              <a:t> </a:t>
            </a:r>
            <a:r>
              <a:rPr lang="en-US" dirty="0" smtClean="0"/>
              <a:t>Use of peripheral vasodilators</a:t>
            </a:r>
          </a:p>
          <a:p>
            <a:r>
              <a:rPr lang="en-US" dirty="0" smtClean="0"/>
              <a:t> pulmonary </a:t>
            </a:r>
            <a:r>
              <a:rPr lang="en-US" dirty="0" smtClean="0"/>
              <a:t>edema.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severe preeclampsia, vasospasm and </a:t>
            </a:r>
            <a:r>
              <a:rPr lang="en-US" dirty="0" smtClean="0"/>
              <a:t>endothelial dysfunction </a:t>
            </a:r>
            <a:r>
              <a:rPr lang="en-US" dirty="0" smtClean="0"/>
              <a:t>lead to reduction in GFR. </a:t>
            </a:r>
            <a:endParaRPr lang="en-US" dirty="0" smtClean="0"/>
          </a:p>
          <a:p>
            <a:r>
              <a:rPr lang="en-US" dirty="0" smtClean="0"/>
              <a:t>Rising serum creatinine </a:t>
            </a:r>
            <a:r>
              <a:rPr lang="en-US" dirty="0" smtClean="0"/>
              <a:t>and </a:t>
            </a:r>
            <a:r>
              <a:rPr lang="en-US" dirty="0" err="1" smtClean="0"/>
              <a:t>oliguria</a:t>
            </a:r>
            <a:r>
              <a:rPr lang="en-US" dirty="0" smtClean="0"/>
              <a:t> signal rapid deterioration of </a:t>
            </a:r>
            <a:r>
              <a:rPr lang="en-US" dirty="0" smtClean="0"/>
              <a:t>the renal </a:t>
            </a:r>
            <a:r>
              <a:rPr lang="en-US" dirty="0" smtClean="0"/>
              <a:t>function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 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 </a:t>
            </a:r>
            <a:r>
              <a:rPr lang="en-US" sz="2800" b="1" dirty="0"/>
              <a:t>India</a:t>
            </a:r>
            <a:r>
              <a:rPr lang="en-US" sz="2800" dirty="0"/>
              <a:t>, reported </a:t>
            </a:r>
            <a:r>
              <a:rPr lang="en-US" sz="2800" b="1" dirty="0"/>
              <a:t>incidence of </a:t>
            </a:r>
            <a:r>
              <a:rPr lang="en-US" sz="2800" b="1" dirty="0" err="1" smtClean="0"/>
              <a:t>eclampsia</a:t>
            </a:r>
            <a:r>
              <a:rPr lang="en-US" sz="2800" dirty="0"/>
              <a:t> varies from 0.179 to 3.7 % 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And maternal mortality varies from 2.2 to 23 % of all </a:t>
            </a:r>
            <a:r>
              <a:rPr lang="en-US" sz="2800" b="1" dirty="0" err="1"/>
              <a:t>eclamptic</a:t>
            </a:r>
            <a:r>
              <a:rPr lang="en-US" sz="2800" dirty="0"/>
              <a:t> women </a:t>
            </a:r>
            <a:endParaRPr lang="en-US" sz="2800" dirty="0" smtClean="0"/>
          </a:p>
          <a:p>
            <a:endParaRPr lang="en-US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estimated </a:t>
            </a:r>
            <a:r>
              <a:rPr lang="en-US" sz="2800" b="1" dirty="0"/>
              <a:t>incidence of </a:t>
            </a:r>
            <a:r>
              <a:rPr lang="en-US" sz="2800" b="1" dirty="0" err="1"/>
              <a:t>eclampsia</a:t>
            </a:r>
            <a:r>
              <a:rPr lang="en-US" sz="2800" dirty="0"/>
              <a:t> in Western countries is 1 in 2000–3448 </a:t>
            </a:r>
            <a:r>
              <a:rPr lang="en-US" sz="2800" dirty="0" smtClean="0"/>
              <a:t>deliveries</a:t>
            </a:r>
          </a:p>
          <a:p>
            <a:r>
              <a:rPr lang="en-US" sz="2800" dirty="0" err="1" smtClean="0"/>
              <a:t>Perinatal</a:t>
            </a:r>
            <a:r>
              <a:rPr lang="en-US" sz="2800" dirty="0" smtClean="0"/>
              <a:t> mortality – 24 – 48 % in India </a:t>
            </a:r>
            <a:endParaRPr lang="en-US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subgroups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1, hypovolumia – CVP PCWP decrease CO decrease - ↑ SVR - -- IV fluids </a:t>
            </a:r>
          </a:p>
          <a:p>
            <a:r>
              <a:rPr lang="en-US" dirty="0" smtClean="0"/>
              <a:t>2. </a:t>
            </a:r>
            <a:r>
              <a:rPr lang="en-US" dirty="0" smtClean="0"/>
              <a:t>normal </a:t>
            </a:r>
            <a:r>
              <a:rPr lang="en-US" dirty="0" smtClean="0"/>
              <a:t>or elevated </a:t>
            </a:r>
            <a:r>
              <a:rPr lang="en-US" dirty="0" smtClean="0"/>
              <a:t>filling pressures, elevated CO, and a high SVR.</a:t>
            </a:r>
          </a:p>
          <a:p>
            <a:pPr>
              <a:buNone/>
            </a:pPr>
            <a:r>
              <a:rPr lang="en-US" dirty="0" smtClean="0"/>
              <a:t>        vasodilators and fluid restriction</a:t>
            </a:r>
          </a:p>
          <a:p>
            <a:r>
              <a:rPr lang="en-US" dirty="0" smtClean="0"/>
              <a:t> </a:t>
            </a:r>
            <a:r>
              <a:rPr lang="en-US" dirty="0" smtClean="0"/>
              <a:t> 3. </a:t>
            </a:r>
            <a:r>
              <a:rPr lang="en-US" dirty="0" smtClean="0"/>
              <a:t>elevated SVR </a:t>
            </a:r>
            <a:r>
              <a:rPr lang="en-US" dirty="0" smtClean="0"/>
              <a:t>and PCWP</a:t>
            </a:r>
            <a:r>
              <a:rPr lang="en-US" dirty="0" smtClean="0"/>
              <a:t>, and depressed cardiac function responded well </a:t>
            </a:r>
            <a:r>
              <a:rPr lang="en-US" dirty="0" smtClean="0"/>
              <a:t>to after-load </a:t>
            </a:r>
            <a:r>
              <a:rPr lang="en-US" dirty="0" smtClean="0"/>
              <a:t>reduction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Thromboprophylaxis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molecular weight heparin </a:t>
            </a:r>
          </a:p>
          <a:p>
            <a:endParaRPr lang="en-US" dirty="0" smtClean="0"/>
          </a:p>
          <a:p>
            <a:r>
              <a:rPr lang="en-US" dirty="0" smtClean="0"/>
              <a:t>Daily receiving </a:t>
            </a:r>
          </a:p>
          <a:p>
            <a:endParaRPr lang="en-US" dirty="0" smtClean="0"/>
          </a:p>
          <a:p>
            <a:r>
              <a:rPr lang="en-US" dirty="0" smtClean="0"/>
              <a:t>ASRA guidelines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Postpartum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Continuous monitoring for a minimum of 48 hours </a:t>
            </a:r>
          </a:p>
          <a:p>
            <a:r>
              <a:rPr lang="en-US" dirty="0" smtClean="0"/>
              <a:t>Think of fluid overload ! </a:t>
            </a:r>
          </a:p>
          <a:p>
            <a:r>
              <a:rPr lang="en-US" dirty="0" smtClean="0"/>
              <a:t>Less than 80 ml/ hour </a:t>
            </a:r>
          </a:p>
          <a:p>
            <a:r>
              <a:rPr lang="en-US" dirty="0" err="1" smtClean="0"/>
              <a:t>Magsulf</a:t>
            </a:r>
            <a:r>
              <a:rPr lang="en-US" dirty="0" smtClean="0"/>
              <a:t> continued for 24 hours </a:t>
            </a:r>
          </a:p>
          <a:p>
            <a:r>
              <a:rPr lang="en-US" dirty="0" err="1" smtClean="0"/>
              <a:t>Labetolol</a:t>
            </a:r>
            <a:r>
              <a:rPr lang="en-US" dirty="0" smtClean="0"/>
              <a:t> to continue </a:t>
            </a:r>
          </a:p>
          <a:p>
            <a:r>
              <a:rPr lang="en-US" dirty="0" smtClean="0"/>
              <a:t>Even with normal BP I  continue </a:t>
            </a:r>
            <a:r>
              <a:rPr lang="en-US" dirty="0" err="1" smtClean="0"/>
              <a:t>labetolol</a:t>
            </a:r>
            <a:r>
              <a:rPr lang="en-US" dirty="0" smtClean="0"/>
              <a:t> 50 mg </a:t>
            </a:r>
            <a:r>
              <a:rPr lang="en-US" dirty="0" err="1" smtClean="0"/>
              <a:t>bd</a:t>
            </a:r>
            <a:r>
              <a:rPr lang="en-US" dirty="0" smtClean="0"/>
              <a:t> for seven days </a:t>
            </a:r>
            <a:r>
              <a:rPr lang="en-US" dirty="0" err="1" smtClean="0"/>
              <a:t>atleast</a:t>
            </a:r>
            <a:r>
              <a:rPr lang="en-US" dirty="0" smtClean="0"/>
              <a:t> watch and withdraw ! 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Analgesia </a:t>
            </a:r>
          </a:p>
          <a:p>
            <a:r>
              <a:rPr lang="en-US" dirty="0" smtClean="0"/>
              <a:t>Proper fluids </a:t>
            </a:r>
          </a:p>
          <a:p>
            <a:r>
              <a:rPr lang="en-US" dirty="0" err="1" smtClean="0"/>
              <a:t>Antihypertensives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 NSAIDs – more renal dysfunction</a:t>
            </a:r>
          </a:p>
          <a:p>
            <a:r>
              <a:rPr lang="en-US" dirty="0" err="1" smtClean="0"/>
              <a:t>Methergin</a:t>
            </a:r>
            <a:r>
              <a:rPr lang="en-US" dirty="0" smtClean="0"/>
              <a:t> and </a:t>
            </a:r>
            <a:r>
              <a:rPr lang="en-US" dirty="0" err="1" smtClean="0"/>
              <a:t>prostadin</a:t>
            </a:r>
            <a:r>
              <a:rPr lang="en-US" dirty="0" smtClean="0"/>
              <a:t> ?  </a:t>
            </a:r>
          </a:p>
          <a:p>
            <a:endParaRPr lang="en-US" dirty="0" smtClean="0"/>
          </a:p>
          <a:p>
            <a:r>
              <a:rPr lang="en-US" dirty="0" smtClean="0"/>
              <a:t>ACE inhibitors OK in breast feeds can add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</a:p>
          <a:p>
            <a:r>
              <a:rPr lang="en-US" dirty="0" smtClean="0"/>
              <a:t>Incidence and mortality </a:t>
            </a:r>
          </a:p>
          <a:p>
            <a:r>
              <a:rPr lang="en-US" dirty="0" err="1" smtClean="0"/>
              <a:t>Magsulf</a:t>
            </a:r>
            <a:r>
              <a:rPr lang="en-US" dirty="0" smtClean="0"/>
              <a:t> and routine measures </a:t>
            </a:r>
          </a:p>
          <a:p>
            <a:r>
              <a:rPr lang="en-US" dirty="0" smtClean="0"/>
              <a:t>Anti </a:t>
            </a:r>
            <a:r>
              <a:rPr lang="en-US" dirty="0" err="1" smtClean="0"/>
              <a:t>hypoertensives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Investigations but no imaging </a:t>
            </a:r>
          </a:p>
          <a:p>
            <a:r>
              <a:rPr lang="en-US" dirty="0" err="1" smtClean="0"/>
              <a:t>Neuraxial</a:t>
            </a:r>
            <a:r>
              <a:rPr lang="en-US" dirty="0" smtClean="0"/>
              <a:t> ? GA </a:t>
            </a:r>
          </a:p>
          <a:p>
            <a:r>
              <a:rPr lang="en-US" dirty="0" smtClean="0"/>
              <a:t>Post partum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much change over the years- India  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447800"/>
            <a:ext cx="6835531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le 4"/>
          <p:cNvSpPr/>
          <p:nvPr/>
        </p:nvSpPr>
        <p:spPr>
          <a:xfrm>
            <a:off x="1447800" y="5638800"/>
            <a:ext cx="6096000" cy="8382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50 % antenatal, 30 % during </a:t>
            </a:r>
            <a:r>
              <a:rPr lang="en-US" sz="2400" b="1" dirty="0" err="1" smtClean="0"/>
              <a:t>labour</a:t>
            </a:r>
            <a:r>
              <a:rPr lang="en-US" sz="2400" b="1" dirty="0" smtClean="0"/>
              <a:t> , 20 % after delivery 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152400" y="3810000"/>
            <a:ext cx="7620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Internet picture for closed academic purpose only 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Greek </a:t>
            </a:r>
            <a:r>
              <a:rPr lang="en-US" dirty="0"/>
              <a:t>meaning of </a:t>
            </a:r>
            <a:r>
              <a:rPr lang="en-US" dirty="0" err="1"/>
              <a:t>eclampsia</a:t>
            </a:r>
            <a:r>
              <a:rPr lang="en-US" dirty="0"/>
              <a:t> is fancied </a:t>
            </a:r>
            <a:r>
              <a:rPr lang="en-US" dirty="0" smtClean="0"/>
              <a:t>perception of </a:t>
            </a:r>
            <a:r>
              <a:rPr lang="en-US" dirty="0"/>
              <a:t>flashes of light, as the entity is associated with </a:t>
            </a:r>
            <a:r>
              <a:rPr lang="en-US" dirty="0" smtClean="0"/>
              <a:t>visual disturbances</a:t>
            </a:r>
            <a:r>
              <a:rPr lang="en-US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6576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657600"/>
            <a:ext cx="44577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which may promote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Young </a:t>
            </a:r>
            <a:r>
              <a:rPr lang="en-US" dirty="0" err="1" smtClean="0"/>
              <a:t>primigravidas</a:t>
            </a:r>
            <a:r>
              <a:rPr lang="en-US" dirty="0" smtClean="0"/>
              <a:t>,</a:t>
            </a:r>
          </a:p>
          <a:p>
            <a:r>
              <a:rPr lang="en-US" dirty="0" smtClean="0"/>
              <a:t> illiteracy,</a:t>
            </a:r>
          </a:p>
          <a:p>
            <a:r>
              <a:rPr lang="en-US" dirty="0" smtClean="0"/>
              <a:t> lack of adequate antenatal care </a:t>
            </a:r>
          </a:p>
          <a:p>
            <a:r>
              <a:rPr lang="en-US" dirty="0" smtClean="0"/>
              <a:t>low economic conditions.</a:t>
            </a:r>
          </a:p>
          <a:p>
            <a:r>
              <a:rPr lang="en-US" dirty="0" smtClean="0"/>
              <a:t>Molar pregnancy </a:t>
            </a:r>
          </a:p>
          <a:p>
            <a:r>
              <a:rPr lang="en-US" dirty="0" smtClean="0"/>
              <a:t>Multiple pregnancy </a:t>
            </a:r>
          </a:p>
          <a:p>
            <a:r>
              <a:rPr lang="en-US" dirty="0" smtClean="0"/>
              <a:t>SLE </a:t>
            </a:r>
          </a:p>
          <a:p>
            <a:r>
              <a:rPr lang="en-US" dirty="0" smtClean="0"/>
              <a:t>Renal disease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14401" y="381000"/>
            <a:ext cx="7162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295400" y="6019800"/>
            <a:ext cx="64008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From the internet for closed academic purpose only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before </a:t>
            </a:r>
            <a:r>
              <a:rPr lang="en-US" dirty="0" err="1" smtClean="0"/>
              <a:t>eclampsia</a:t>
            </a:r>
            <a:r>
              <a:rPr lang="en-US" dirty="0" smtClean="0"/>
              <a:t>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Arial Narrow" pitchFamily="34" charset="0"/>
              </a:rPr>
              <a:t>There is a loss of </a:t>
            </a:r>
            <a:r>
              <a:rPr lang="en-US" sz="2800" dirty="0" err="1">
                <a:latin typeface="Arial Narrow" pitchFamily="34" charset="0"/>
              </a:rPr>
              <a:t>autoregulation</a:t>
            </a:r>
            <a:r>
              <a:rPr lang="en-US" sz="2800" dirty="0">
                <a:latin typeface="Arial Narrow" pitchFamily="34" charset="0"/>
              </a:rPr>
              <a:t> of cerebral blood </a:t>
            </a:r>
            <a:r>
              <a:rPr lang="en-US" sz="2800" dirty="0" smtClean="0">
                <a:latin typeface="Arial Narrow" pitchFamily="34" charset="0"/>
              </a:rPr>
              <a:t>flow (CBF</a:t>
            </a:r>
            <a:r>
              <a:rPr lang="en-US" sz="2800" dirty="0">
                <a:latin typeface="Arial Narrow" pitchFamily="34" charset="0"/>
              </a:rPr>
              <a:t>) (60-120 mmHg) causing increased CBF making </a:t>
            </a:r>
            <a:r>
              <a:rPr lang="en-US" sz="2800" dirty="0" smtClean="0">
                <a:latin typeface="Arial Narrow" pitchFamily="34" charset="0"/>
              </a:rPr>
              <a:t>some segments </a:t>
            </a:r>
            <a:r>
              <a:rPr lang="en-US" sz="2800" dirty="0">
                <a:latin typeface="Arial Narrow" pitchFamily="34" charset="0"/>
              </a:rPr>
              <a:t>of vessels dilated, ischemic, and </a:t>
            </a:r>
            <a:r>
              <a:rPr lang="en-US" sz="2800" dirty="0" smtClean="0">
                <a:latin typeface="Arial Narrow" pitchFamily="34" charset="0"/>
              </a:rPr>
              <a:t>increasingly permeable.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>
                <a:latin typeface="Arial Narrow" pitchFamily="34" charset="0"/>
              </a:rPr>
              <a:t>Cerebral vasospasm, ischemia, </a:t>
            </a:r>
            <a:r>
              <a:rPr lang="en-US" sz="2800" dirty="0" smtClean="0">
                <a:latin typeface="Arial Narrow" pitchFamily="34" charset="0"/>
              </a:rPr>
              <a:t>edema, hemorrhage</a:t>
            </a:r>
            <a:r>
              <a:rPr lang="en-US" sz="2800" dirty="0">
                <a:latin typeface="Arial Narrow" pitchFamily="34" charset="0"/>
              </a:rPr>
              <a:t>, and hypertensive encephalopathy </a:t>
            </a:r>
            <a:r>
              <a:rPr lang="en-US" sz="2800" dirty="0" smtClean="0">
                <a:latin typeface="Arial Narrow" pitchFamily="34" charset="0"/>
              </a:rPr>
              <a:t>are probably </a:t>
            </a:r>
            <a:r>
              <a:rPr lang="en-US" sz="2800" dirty="0">
                <a:latin typeface="Arial Narrow" pitchFamily="34" charset="0"/>
              </a:rPr>
              <a:t>associated in pathogenesis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76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 smtClean="0"/>
              <a:t>Preclampsia</a:t>
            </a:r>
            <a:r>
              <a:rPr lang="en-US" sz="2800" dirty="0" smtClean="0"/>
              <a:t> + fits = </a:t>
            </a:r>
            <a:r>
              <a:rPr lang="en-US" sz="2800" dirty="0" err="1" smtClean="0"/>
              <a:t>eclampsia</a:t>
            </a:r>
            <a:r>
              <a:rPr lang="en-US" sz="2800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Abrupt onset – rarely the first hypertensive episode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Facial congestion, twitching , froth ( 20 seconds )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Tonic </a:t>
            </a:r>
            <a:r>
              <a:rPr lang="en-US" sz="2800" dirty="0" err="1" smtClean="0"/>
              <a:t>clonic</a:t>
            </a:r>
            <a:r>
              <a:rPr lang="en-US" sz="2800" dirty="0" smtClean="0"/>
              <a:t> phases of convulsion ( 1 -2 minutes) 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Stertorous</a:t>
            </a:r>
            <a:r>
              <a:rPr lang="en-US" sz="2800" dirty="0" smtClean="0"/>
              <a:t> respiration Variable time of coma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Aspiration is the danger ! 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5461</TotalTime>
  <Words>1267</Words>
  <Application>Microsoft Office PowerPoint</Application>
  <PresentationFormat>On-screen Show (4:3)</PresentationFormat>
  <Paragraphs>211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Anesthetic management of a patient presenting with eclampsia</vt:lpstr>
      <vt:lpstr>Definition !! </vt:lpstr>
      <vt:lpstr>Incidence ! </vt:lpstr>
      <vt:lpstr>Not much change over the years- India  </vt:lpstr>
      <vt:lpstr>Slide 5</vt:lpstr>
      <vt:lpstr>Factors which may promote </vt:lpstr>
      <vt:lpstr>Slide 7</vt:lpstr>
      <vt:lpstr>What happens before eclampsia ? </vt:lpstr>
      <vt:lpstr>Clinical features </vt:lpstr>
      <vt:lpstr>Diagnosis </vt:lpstr>
      <vt:lpstr>Differential diagnosis </vt:lpstr>
      <vt:lpstr>Role of imaging </vt:lpstr>
      <vt:lpstr>Slide 13</vt:lpstr>
      <vt:lpstr>Complications </vt:lpstr>
      <vt:lpstr>What is our role ?? </vt:lpstr>
      <vt:lpstr>Seizures – magsulf !</vt:lpstr>
      <vt:lpstr>Slide 17</vt:lpstr>
      <vt:lpstr>Slide 18</vt:lpstr>
      <vt:lpstr>Slide 19</vt:lpstr>
      <vt:lpstr>Antihypertensives </vt:lpstr>
      <vt:lpstr>Slide 21</vt:lpstr>
      <vt:lpstr>Preanesthetic evaluation !</vt:lpstr>
      <vt:lpstr>Management of labour pain </vt:lpstr>
      <vt:lpstr>Technique </vt:lpstr>
      <vt:lpstr>LSCS</vt:lpstr>
      <vt:lpstr>General anesthesia ! </vt:lpstr>
      <vt:lpstr>Should we monitor CVP</vt:lpstr>
      <vt:lpstr>Think about IBP in </vt:lpstr>
      <vt:lpstr>Slide 29</vt:lpstr>
      <vt:lpstr>Three subgroups </vt:lpstr>
      <vt:lpstr>Thromboprophylaxis</vt:lpstr>
      <vt:lpstr>Postpartum management</vt:lpstr>
      <vt:lpstr>Slide 33</vt:lpstr>
      <vt:lpstr>Summary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Anesthetic management of a patient presenting with eclampsia</dc:title>
  <dc:creator>admin</dc:creator>
  <cp:lastModifiedBy>admin</cp:lastModifiedBy>
  <cp:revision>40</cp:revision>
  <dcterms:created xsi:type="dcterms:W3CDTF">2017-10-19T02:38:59Z</dcterms:created>
  <dcterms:modified xsi:type="dcterms:W3CDTF">2017-10-24T08:56:49Z</dcterms:modified>
</cp:coreProperties>
</file>