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4" r:id="rId7"/>
    <p:sldId id="261" r:id="rId8"/>
    <p:sldId id="265" r:id="rId9"/>
    <p:sldId id="266" r:id="rId10"/>
    <p:sldId id="263" r:id="rId11"/>
    <p:sldId id="269" r:id="rId12"/>
    <p:sldId id="267" r:id="rId13"/>
    <p:sldId id="262" r:id="rId14"/>
    <p:sldId id="270" r:id="rId15"/>
    <p:sldId id="271" r:id="rId16"/>
    <p:sldId id="272" r:id="rId17"/>
    <p:sldId id="273" r:id="rId18"/>
    <p:sldId id="274" r:id="rId19"/>
    <p:sldId id="275" r:id="rId20"/>
    <p:sldId id="277" r:id="rId21"/>
    <p:sldId id="278" r:id="rId22"/>
    <p:sldId id="282" r:id="rId23"/>
    <p:sldId id="280" r:id="rId24"/>
    <p:sldId id="279" r:id="rId25"/>
    <p:sldId id="276" r:id="rId26"/>
    <p:sldId id="281" r:id="rId27"/>
    <p:sldId id="283" r:id="rId28"/>
    <p:sldId id="288" r:id="rId29"/>
    <p:sldId id="284" r:id="rId30"/>
    <p:sldId id="287" r:id="rId31"/>
    <p:sldId id="290" r:id="rId32"/>
    <p:sldId id="291" r:id="rId33"/>
    <p:sldId id="285" r:id="rId34"/>
    <p:sldId id="289" r:id="rId35"/>
    <p:sldId id="294" r:id="rId36"/>
    <p:sldId id="292" r:id="rId37"/>
    <p:sldId id="293" r:id="rId38"/>
    <p:sldId id="295" r:id="rId39"/>
    <p:sldId id="300" r:id="rId40"/>
    <p:sldId id="298" r:id="rId41"/>
    <p:sldId id="299" r:id="rId42"/>
    <p:sldId id="297"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23" autoAdjust="0"/>
    <p:restoredTop sz="94624" autoAdjust="0"/>
  </p:normalViewPr>
  <p:slideViewPr>
    <p:cSldViewPr>
      <p:cViewPr varScale="1">
        <p:scale>
          <a:sx n="69" d="100"/>
          <a:sy n="69" d="100"/>
        </p:scale>
        <p:origin x="-906" y="-102"/>
      </p:cViewPr>
      <p:guideLst>
        <p:guide orient="horz" pos="2160"/>
        <p:guide pos="2880"/>
      </p:guideLst>
    </p:cSldViewPr>
  </p:slideViewPr>
  <p:outlineViewPr>
    <p:cViewPr>
      <p:scale>
        <a:sx n="33" d="100"/>
        <a:sy n="33" d="100"/>
      </p:scale>
      <p:origin x="0" y="573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77374D-99EC-4BA2-B448-80581FC7E276}"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1D646-3DD6-4657-9C4A-6D7C58FF94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77374D-99EC-4BA2-B448-80581FC7E276}"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1D646-3DD6-4657-9C4A-6D7C58FF94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77374D-99EC-4BA2-B448-80581FC7E276}"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1D646-3DD6-4657-9C4A-6D7C58FF94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77374D-99EC-4BA2-B448-80581FC7E276}"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1D646-3DD6-4657-9C4A-6D7C58FF94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77374D-99EC-4BA2-B448-80581FC7E276}"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1D646-3DD6-4657-9C4A-6D7C58FF94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77374D-99EC-4BA2-B448-80581FC7E276}"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1D646-3DD6-4657-9C4A-6D7C58FF94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77374D-99EC-4BA2-B448-80581FC7E276}" type="datetimeFigureOut">
              <a:rPr lang="en-US" smtClean="0"/>
              <a:pPr/>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41D646-3DD6-4657-9C4A-6D7C58FF94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77374D-99EC-4BA2-B448-80581FC7E276}" type="datetimeFigureOut">
              <a:rPr lang="en-US" smtClean="0"/>
              <a:pPr/>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41D646-3DD6-4657-9C4A-6D7C58FF94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7374D-99EC-4BA2-B448-80581FC7E276}" type="datetimeFigureOut">
              <a:rPr lang="en-US" smtClean="0"/>
              <a:pPr/>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41D646-3DD6-4657-9C4A-6D7C58FF94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77374D-99EC-4BA2-B448-80581FC7E276}"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1D646-3DD6-4657-9C4A-6D7C58FF94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77374D-99EC-4BA2-B448-80581FC7E276}"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1D646-3DD6-4657-9C4A-6D7C58FF94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7374D-99EC-4BA2-B448-80581FC7E276}" type="datetimeFigureOut">
              <a:rPr lang="en-US" smtClean="0"/>
              <a:pPr/>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1D646-3DD6-4657-9C4A-6D7C58FF94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Supraglottic</a:t>
            </a:r>
            <a:r>
              <a:rPr lang="en-US" dirty="0" smtClean="0"/>
              <a:t> airway </a:t>
            </a:r>
            <a:br>
              <a:rPr lang="en-US" dirty="0" smtClean="0"/>
            </a:br>
            <a:r>
              <a:rPr lang="en-US" dirty="0" smtClean="0"/>
              <a:t>Laryngeal mask airway - 2 </a:t>
            </a:r>
            <a:endParaRPr lang="en-US" dirty="0"/>
          </a:p>
        </p:txBody>
      </p:sp>
      <p:sp>
        <p:nvSpPr>
          <p:cNvPr id="3" name="Subtitle 2"/>
          <p:cNvSpPr>
            <a:spLocks noGrp="1"/>
          </p:cNvSpPr>
          <p:nvPr>
            <p:ph type="subTitle" idx="1"/>
          </p:nvPr>
        </p:nvSpPr>
        <p:spPr>
          <a:xfrm>
            <a:off x="914400" y="3886200"/>
            <a:ext cx="7315200" cy="1752600"/>
          </a:xfrm>
        </p:spPr>
        <p:txBody>
          <a:bodyPr>
            <a:normAutofit fontScale="55000" lnSpcReduction="20000"/>
          </a:bodyPr>
          <a:lstStyle/>
          <a:p>
            <a:r>
              <a:rPr lang="en-US" sz="4000" b="1" dirty="0" smtClean="0">
                <a:solidFill>
                  <a:srgbClr val="FF0000"/>
                </a:solidFill>
              </a:rPr>
              <a:t>Dr. S. </a:t>
            </a:r>
            <a:r>
              <a:rPr lang="en-US" sz="4000" b="1" dirty="0" err="1" smtClean="0">
                <a:solidFill>
                  <a:srgbClr val="FF0000"/>
                </a:solidFill>
              </a:rPr>
              <a:t>Parthasarathy</a:t>
            </a:r>
            <a:r>
              <a:rPr lang="en-US" sz="4000" b="1" dirty="0" smtClean="0">
                <a:solidFill>
                  <a:srgbClr val="FF0000"/>
                </a:solidFill>
              </a:rPr>
              <a:t> </a:t>
            </a:r>
          </a:p>
          <a:p>
            <a:r>
              <a:rPr lang="en-US" sz="4000" b="1" dirty="0" smtClean="0">
                <a:solidFill>
                  <a:srgbClr val="FF0000"/>
                </a:solidFill>
              </a:rPr>
              <a:t>MD., DA., DNB, MD (</a:t>
            </a:r>
            <a:r>
              <a:rPr lang="en-US" sz="4000" b="1" dirty="0" err="1" smtClean="0">
                <a:solidFill>
                  <a:srgbClr val="FF0000"/>
                </a:solidFill>
              </a:rPr>
              <a:t>Acu</a:t>
            </a:r>
            <a:r>
              <a:rPr lang="en-US" sz="4000" b="1" dirty="0" smtClean="0">
                <a:solidFill>
                  <a:srgbClr val="FF0000"/>
                </a:solidFill>
              </a:rPr>
              <a:t>), Dip. </a:t>
            </a:r>
            <a:r>
              <a:rPr lang="en-US" sz="4000" b="1" dirty="0" err="1" smtClean="0">
                <a:solidFill>
                  <a:srgbClr val="FF0000"/>
                </a:solidFill>
              </a:rPr>
              <a:t>Diab</a:t>
            </a:r>
            <a:r>
              <a:rPr lang="en-US" sz="4000" b="1" dirty="0" smtClean="0">
                <a:solidFill>
                  <a:srgbClr val="FF0000"/>
                </a:solidFill>
              </a:rPr>
              <a:t>. </a:t>
            </a:r>
          </a:p>
          <a:p>
            <a:r>
              <a:rPr lang="en-US" sz="4000" b="1" dirty="0" smtClean="0">
                <a:solidFill>
                  <a:srgbClr val="FF0000"/>
                </a:solidFill>
              </a:rPr>
              <a:t>DCA, Dip. Software statistics- </a:t>
            </a:r>
          </a:p>
          <a:p>
            <a:r>
              <a:rPr lang="en-US" sz="4000" b="1" dirty="0" smtClean="0">
                <a:solidFill>
                  <a:srgbClr val="FF0000"/>
                </a:solidFill>
              </a:rPr>
              <a:t>PhD ( physiology),</a:t>
            </a:r>
          </a:p>
          <a:p>
            <a:r>
              <a:rPr lang="en-US" sz="4000" b="1" dirty="0" smtClean="0">
                <a:solidFill>
                  <a:srgbClr val="FF0000"/>
                </a:solidFill>
              </a:rPr>
              <a:t>( IDRA )</a:t>
            </a:r>
            <a:endParaRPr lang="fr-FR" sz="4000" b="1"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Tracheal tube made with a soft rounded silicone ‘bullet shaped’ tip to better negotiate the curve of the device and which is less traumatic when impacting the larynx. </a:t>
            </a:r>
          </a:p>
          <a:p>
            <a:r>
              <a:rPr lang="en-US" dirty="0" smtClean="0"/>
              <a:t>The ILMA tracheal tubes range in size from 6.0 to 8.0 mm ID, with all size tubes passing through all ILMAs.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tube </a:t>
            </a:r>
            <a:endParaRPr lang="en-US" dirty="0"/>
          </a:p>
        </p:txBody>
      </p:sp>
      <p:sp>
        <p:nvSpPr>
          <p:cNvPr id="3" name="Content Placeholder 2"/>
          <p:cNvSpPr>
            <a:spLocks noGrp="1"/>
          </p:cNvSpPr>
          <p:nvPr>
            <p:ph idx="1"/>
          </p:nvPr>
        </p:nvSpPr>
        <p:spPr/>
        <p:txBody>
          <a:bodyPr>
            <a:normAutofit/>
          </a:bodyPr>
          <a:lstStyle/>
          <a:p>
            <a:r>
              <a:rPr lang="en-US" dirty="0" smtClean="0"/>
              <a:t>It’s a silicone, wire-reinforced, cuffed tube with a tapered patient end and a blunt tip </a:t>
            </a:r>
          </a:p>
          <a:p>
            <a:r>
              <a:rPr lang="en-US" b="1" dirty="0" smtClean="0"/>
              <a:t>This tube </a:t>
            </a:r>
            <a:r>
              <a:rPr lang="en-US" dirty="0" smtClean="0"/>
              <a:t>is flexible, which allows it to negotiate around the anatomical curves in the airway. </a:t>
            </a:r>
          </a:p>
          <a:p>
            <a:r>
              <a:rPr lang="en-US" dirty="0" smtClean="0"/>
              <a:t>It has </a:t>
            </a:r>
            <a:r>
              <a:rPr lang="en-US" b="1" u="sng" dirty="0" smtClean="0"/>
              <a:t>a high-pressure, low-volume cuff </a:t>
            </a:r>
            <a:r>
              <a:rPr lang="en-US" dirty="0" smtClean="0"/>
              <a:t>that reduces resistance during intubation and makes cuff perforation less likely.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978410" y="1600200"/>
            <a:ext cx="718717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609600" y="3352800"/>
            <a:ext cx="3819525" cy="25622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572000" y="3200400"/>
            <a:ext cx="3819525" cy="2562225"/>
          </a:xfrm>
          <a:prstGeom prst="rect">
            <a:avLst/>
          </a:prstGeom>
          <a:noFill/>
          <a:ln w="9525">
            <a:noFill/>
            <a:miter lim="800000"/>
            <a:headEnd/>
            <a:tailEnd/>
          </a:ln>
          <a:effectLst/>
        </p:spPr>
      </p:pic>
      <p:pic>
        <p:nvPicPr>
          <p:cNvPr id="6" name="Picture 2" descr="C:\Users\admin\Pictures\kf17_3b-copy.png"/>
          <p:cNvPicPr>
            <a:picLocks noGrp="1" noChangeAspect="1" noChangeArrowheads="1"/>
          </p:cNvPicPr>
          <p:nvPr>
            <p:ph idx="1"/>
          </p:nvPr>
        </p:nvPicPr>
        <p:blipFill>
          <a:blip r:embed="rId4"/>
          <a:srcRect/>
          <a:stretch>
            <a:fillRect/>
          </a:stretch>
        </p:blipFill>
        <p:spPr bwMode="auto">
          <a:xfrm>
            <a:off x="609600" y="533400"/>
            <a:ext cx="4004072" cy="2669382"/>
          </a:xfrm>
          <a:prstGeom prst="rect">
            <a:avLst/>
          </a:prstGeom>
          <a:noFill/>
        </p:spPr>
      </p:pic>
      <p:sp>
        <p:nvSpPr>
          <p:cNvPr id="7" name="Rectangle 6"/>
          <p:cNvSpPr/>
          <p:nvPr/>
        </p:nvSpPr>
        <p:spPr>
          <a:xfrm>
            <a:off x="4876800" y="838200"/>
            <a:ext cx="3581400" cy="1981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Fibrescope</a:t>
            </a:r>
            <a:r>
              <a:rPr lang="en-US" dirty="0" smtClean="0"/>
              <a:t> – more successful intubations </a:t>
            </a:r>
            <a:endParaRPr lang="en-US" dirty="0"/>
          </a:p>
        </p:txBody>
      </p:sp>
      <p:sp>
        <p:nvSpPr>
          <p:cNvPr id="8" name="Rectangle 7"/>
          <p:cNvSpPr/>
          <p:nvPr/>
        </p:nvSpPr>
        <p:spPr>
          <a:xfrm>
            <a:off x="1524000" y="5486400"/>
            <a:ext cx="2514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Flap instead of grille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Routine tube – more trauma </a:t>
            </a:r>
          </a:p>
          <a:p>
            <a:r>
              <a:rPr lang="en-US" dirty="0" smtClean="0"/>
              <a:t>Warm the tube may be OK </a:t>
            </a:r>
          </a:p>
          <a:p>
            <a:r>
              <a:rPr lang="en-US" dirty="0" smtClean="0"/>
              <a:t>No routine metal embedded tubes </a:t>
            </a:r>
          </a:p>
          <a:p>
            <a:r>
              <a:rPr lang="en-US" dirty="0" smtClean="0"/>
              <a:t>Resistance before – take out 6 cm the LMA and reinsert </a:t>
            </a:r>
          </a:p>
          <a:p>
            <a:r>
              <a:rPr lang="en-US" dirty="0" smtClean="0"/>
              <a:t>Rotate the tube - resistance 2 cm beyond</a:t>
            </a:r>
          </a:p>
          <a:p>
            <a:r>
              <a:rPr lang="en-US" dirty="0" smtClean="0"/>
              <a:t>More than 3 cm – may be larger LMA is needed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Remove Connector – stabilizer- push – deflate the mask and remove </a:t>
            </a:r>
          </a:p>
          <a:p>
            <a:endParaRPr lang="en-US" dirty="0" smtClean="0"/>
          </a:p>
          <a:p>
            <a:r>
              <a:rPr lang="en-US" dirty="0" smtClean="0"/>
              <a:t>Do we need to remove the LMA ? </a:t>
            </a:r>
          </a:p>
          <a:p>
            <a:r>
              <a:rPr lang="en-US" dirty="0" smtClean="0"/>
              <a:t>Slightly deflate and keep</a:t>
            </a:r>
          </a:p>
          <a:p>
            <a:r>
              <a:rPr lang="en-US" dirty="0" smtClean="0"/>
              <a:t>These tracheal tubes – more than 1 hour ?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Pearls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more time for intubation </a:t>
            </a:r>
          </a:p>
          <a:p>
            <a:r>
              <a:rPr lang="en-US" dirty="0" smtClean="0"/>
              <a:t>more esophageal intubations </a:t>
            </a:r>
          </a:p>
          <a:p>
            <a:r>
              <a:rPr lang="en-US" dirty="0" smtClean="0"/>
              <a:t>More mucosal trauma than rigid </a:t>
            </a:r>
            <a:r>
              <a:rPr lang="en-US" dirty="0" err="1" smtClean="0"/>
              <a:t>laryngoscopy</a:t>
            </a:r>
            <a:r>
              <a:rPr lang="en-US" dirty="0" smtClean="0"/>
              <a:t>.</a:t>
            </a:r>
          </a:p>
          <a:p>
            <a:r>
              <a:rPr lang="en-US" dirty="0" smtClean="0"/>
              <a:t>Same CVS response</a:t>
            </a:r>
          </a:p>
          <a:p>
            <a:r>
              <a:rPr lang="en-US" dirty="0" smtClean="0"/>
              <a:t>Cant change head position </a:t>
            </a:r>
          </a:p>
          <a:p>
            <a:r>
              <a:rPr lang="en-US" dirty="0" smtClean="0"/>
              <a:t>Unsuitable for MRI </a:t>
            </a:r>
          </a:p>
          <a:p>
            <a:r>
              <a:rPr lang="en-US" dirty="0" smtClean="0"/>
              <a:t>increased incidence of sore throat, sore mouth, and difficulty swallowing than classic</a:t>
            </a:r>
          </a:p>
          <a:p>
            <a:r>
              <a:rPr lang="en-US" dirty="0" smtClean="0"/>
              <a:t>Not for routine use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LMA c </a:t>
            </a:r>
            <a:r>
              <a:rPr lang="en-US" dirty="0" err="1" smtClean="0"/>
              <a:t>Trac</a:t>
            </a:r>
            <a:r>
              <a:rPr lang="en-US" dirty="0" smtClean="0"/>
              <a:t> – </a:t>
            </a:r>
            <a:r>
              <a:rPr lang="en-US" dirty="0" err="1" smtClean="0"/>
              <a:t>fibre</a:t>
            </a:r>
            <a:r>
              <a:rPr lang="en-US" dirty="0" smtClean="0"/>
              <a:t> optic system  </a:t>
            </a:r>
            <a:endParaRPr lang="en-US" dirty="0"/>
          </a:p>
        </p:txBody>
      </p:sp>
      <p:sp>
        <p:nvSpPr>
          <p:cNvPr id="5" name="Content Placeholder 4"/>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a:srcRect/>
          <a:stretch>
            <a:fillRect/>
          </a:stretch>
        </p:blipFill>
        <p:spPr bwMode="auto">
          <a:xfrm>
            <a:off x="228600" y="1447800"/>
            <a:ext cx="41148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Two channels, one to convey light from and the other to convey the image to the viewer. </a:t>
            </a:r>
          </a:p>
          <a:p>
            <a:r>
              <a:rPr lang="en-US" dirty="0" smtClean="0"/>
              <a:t>This </a:t>
            </a:r>
            <a:r>
              <a:rPr lang="en-US" dirty="0" err="1" smtClean="0"/>
              <a:t>fibreoptic</a:t>
            </a:r>
            <a:r>
              <a:rPr lang="en-US" dirty="0" smtClean="0"/>
              <a:t> system is sealed and robust, and the </a:t>
            </a:r>
            <a:r>
              <a:rPr lang="en-US" dirty="0" err="1" smtClean="0"/>
              <a:t>CTrach</a:t>
            </a:r>
            <a:r>
              <a:rPr lang="en-US" dirty="0" smtClean="0"/>
              <a:t> can be autoclaved.</a:t>
            </a:r>
          </a:p>
          <a:p>
            <a:r>
              <a:rPr lang="en-US" dirty="0" smtClean="0"/>
              <a:t> The </a:t>
            </a:r>
            <a:r>
              <a:rPr lang="en-US" dirty="0" err="1" smtClean="0"/>
              <a:t>Ctrach</a:t>
            </a:r>
            <a:r>
              <a:rPr lang="en-US" dirty="0" smtClean="0"/>
              <a:t> has an epiglottis elevating bar, which elevates the epiglottis during passage of the </a:t>
            </a:r>
            <a:r>
              <a:rPr lang="en-US" dirty="0" err="1" smtClean="0"/>
              <a:t>endotracheal</a:t>
            </a:r>
            <a:r>
              <a:rPr lang="en-US" dirty="0" smtClean="0"/>
              <a:t> tube (ETT) through the </a:t>
            </a:r>
            <a:r>
              <a:rPr lang="en-US" dirty="0" err="1" smtClean="0"/>
              <a:t>CTrach</a:t>
            </a:r>
            <a:r>
              <a:rPr lang="en-US" dirty="0" smtClean="0"/>
              <a:t> into the larynx. </a:t>
            </a:r>
          </a:p>
          <a:p>
            <a:r>
              <a:rPr lang="en-US" dirty="0" smtClean="0"/>
              <a:t>This bar has an aperture through which the anatomy anterior to the bar is viewed.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 </a:t>
            </a:r>
            <a:endParaRPr lang="en-US" dirty="0"/>
          </a:p>
        </p:txBody>
      </p:sp>
      <p:sp>
        <p:nvSpPr>
          <p:cNvPr id="3" name="Content Placeholder 2"/>
          <p:cNvSpPr>
            <a:spLocks noGrp="1"/>
          </p:cNvSpPr>
          <p:nvPr>
            <p:ph idx="1"/>
          </p:nvPr>
        </p:nvSpPr>
        <p:spPr/>
        <p:txBody>
          <a:bodyPr>
            <a:noAutofit/>
          </a:bodyPr>
          <a:lstStyle/>
          <a:p>
            <a:pPr algn="just">
              <a:lnSpc>
                <a:spcPct val="150000"/>
              </a:lnSpc>
            </a:pPr>
            <a:r>
              <a:rPr lang="en-US" sz="2400" dirty="0" smtClean="0">
                <a:latin typeface="Times New Roman" pitchFamily="18" charset="0"/>
                <a:cs typeface="Times New Roman" pitchFamily="18" charset="0"/>
              </a:rPr>
              <a:t>can be inserted exactly the same as the LMA </a:t>
            </a:r>
            <a:r>
              <a:rPr lang="en-US" sz="2400" dirty="0" err="1" smtClean="0">
                <a:latin typeface="Times New Roman" pitchFamily="18" charset="0"/>
                <a:cs typeface="Times New Roman" pitchFamily="18" charset="0"/>
              </a:rPr>
              <a:t>Fastrac</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once the airway is secured and patient is being ventilated, the viewer is switched on, placed in the magnetic connector and a clear image of the larynx is displayed in real time. </a:t>
            </a:r>
          </a:p>
          <a:p>
            <a:pPr algn="just">
              <a:lnSpc>
                <a:spcPct val="150000"/>
              </a:lnSpc>
            </a:pPr>
            <a:r>
              <a:rPr lang="en-US" sz="2400" dirty="0" smtClean="0">
                <a:latin typeface="Times New Roman" pitchFamily="18" charset="0"/>
                <a:cs typeface="Times New Roman" pitchFamily="18" charset="0"/>
              </a:rPr>
              <a:t>The ET tube can be viewed as it enters the trachea. </a:t>
            </a:r>
          </a:p>
          <a:p>
            <a:pPr algn="just">
              <a:lnSpc>
                <a:spcPct val="150000"/>
              </a:lnSpc>
            </a:pPr>
            <a:r>
              <a:rPr lang="en-US" sz="2400" dirty="0" smtClean="0">
                <a:latin typeface="Times New Roman" pitchFamily="18" charset="0"/>
                <a:cs typeface="Times New Roman" pitchFamily="18" charset="0"/>
              </a:rPr>
              <a:t>Once the patient is </a:t>
            </a:r>
            <a:r>
              <a:rPr lang="en-US" sz="2400" dirty="0" err="1" smtClean="0">
                <a:latin typeface="Times New Roman" pitchFamily="18" charset="0"/>
                <a:cs typeface="Times New Roman" pitchFamily="18" charset="0"/>
              </a:rPr>
              <a:t>intubated</a:t>
            </a:r>
            <a:r>
              <a:rPr lang="en-US" sz="2400" dirty="0" smtClean="0">
                <a:latin typeface="Times New Roman" pitchFamily="18" charset="0"/>
                <a:cs typeface="Times New Roman" pitchFamily="18" charset="0"/>
              </a:rPr>
              <a:t>, the viewer is removed and the mask is removed leaving the ET tube in place.</a:t>
            </a:r>
          </a:p>
          <a:p>
            <a:pPr algn="just">
              <a:lnSpc>
                <a:spcPct val="150000"/>
              </a:lnSpc>
            </a:pPr>
            <a:r>
              <a:rPr lang="en-US" sz="2400" dirty="0" smtClean="0">
                <a:latin typeface="Times New Roman" pitchFamily="18" charset="0"/>
                <a:cs typeface="Times New Roman" pitchFamily="18" charset="0"/>
              </a:rPr>
              <a:t>99 $ Vs 9990 $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others !!</a:t>
            </a:r>
            <a:endParaRPr lang="en-US" dirty="0"/>
          </a:p>
        </p:txBody>
      </p:sp>
      <p:sp>
        <p:nvSpPr>
          <p:cNvPr id="3" name="Content Placeholder 2"/>
          <p:cNvSpPr>
            <a:spLocks noGrp="1"/>
          </p:cNvSpPr>
          <p:nvPr>
            <p:ph idx="1"/>
          </p:nvPr>
        </p:nvSpPr>
        <p:spPr/>
        <p:txBody>
          <a:bodyPr/>
          <a:lstStyle/>
          <a:p>
            <a:r>
              <a:rPr lang="en-US" dirty="0" smtClean="0"/>
              <a:t>LMA fast </a:t>
            </a:r>
            <a:r>
              <a:rPr lang="en-US" dirty="0" err="1" smtClean="0"/>
              <a:t>trac</a:t>
            </a:r>
            <a:endParaRPr lang="en-US" dirty="0" smtClean="0"/>
          </a:p>
          <a:p>
            <a:r>
              <a:rPr lang="en-US" dirty="0" smtClean="0"/>
              <a:t>LMA  C </a:t>
            </a:r>
            <a:r>
              <a:rPr lang="en-US" dirty="0" err="1" smtClean="0"/>
              <a:t>trac</a:t>
            </a:r>
            <a:r>
              <a:rPr lang="en-US" dirty="0" smtClean="0"/>
              <a:t> </a:t>
            </a:r>
          </a:p>
          <a:p>
            <a:r>
              <a:rPr lang="en-US" dirty="0" smtClean="0"/>
              <a:t>I gel </a:t>
            </a:r>
          </a:p>
          <a:p>
            <a:r>
              <a:rPr lang="en-US" dirty="0" err="1" smtClean="0"/>
              <a:t>Slipa</a:t>
            </a:r>
            <a:r>
              <a:rPr lang="en-US" smtClean="0"/>
              <a:t> </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914400" y="1066800"/>
            <a:ext cx="2286000" cy="4424387"/>
          </a:xfrm>
          <a:prstGeom prst="rect">
            <a:avLst/>
          </a:prstGeom>
          <a:noFill/>
          <a:ln w="9525">
            <a:noFill/>
            <a:miter lim="800000"/>
            <a:headEnd/>
            <a:tailEnd/>
          </a:ln>
          <a:effectLst/>
        </p:spPr>
      </p:pic>
      <p:pic>
        <p:nvPicPr>
          <p:cNvPr id="7" name="Picture 3"/>
          <p:cNvPicPr>
            <a:picLocks noGrp="1" noChangeAspect="1" noChangeArrowheads="1"/>
          </p:cNvPicPr>
          <p:nvPr>
            <p:ph idx="1"/>
          </p:nvPr>
        </p:nvPicPr>
        <p:blipFill>
          <a:blip r:embed="rId3" cstate="print"/>
          <a:srcRect/>
          <a:stretch>
            <a:fillRect/>
          </a:stretch>
        </p:blipFill>
        <p:spPr bwMode="auto">
          <a:xfrm>
            <a:off x="5029200" y="228600"/>
            <a:ext cx="1676400" cy="5943600"/>
          </a:xfrm>
          <a:prstGeom prst="rect">
            <a:avLst/>
          </a:prstGeom>
          <a:noFill/>
          <a:ln w="9525">
            <a:noFill/>
            <a:miter lim="800000"/>
            <a:headEnd/>
            <a:tailEnd/>
          </a:ln>
          <a:effectLst/>
        </p:spPr>
      </p:pic>
      <p:sp>
        <p:nvSpPr>
          <p:cNvPr id="8" name="Left Arrow 7"/>
          <p:cNvSpPr/>
          <p:nvPr/>
        </p:nvSpPr>
        <p:spPr>
          <a:xfrm>
            <a:off x="6096000" y="5105400"/>
            <a:ext cx="25908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 inflatable cuff </a:t>
            </a:r>
            <a:endParaRPr lang="en-US" dirty="0"/>
          </a:p>
        </p:txBody>
      </p:sp>
      <p:sp>
        <p:nvSpPr>
          <p:cNvPr id="9" name="Left Arrow 8"/>
          <p:cNvSpPr/>
          <p:nvPr/>
        </p:nvSpPr>
        <p:spPr>
          <a:xfrm>
            <a:off x="6477000" y="533400"/>
            <a:ext cx="1981200" cy="4846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Connector – 15 mm </a:t>
            </a:r>
            <a:endParaRPr lang="en-US" sz="1600" dirty="0"/>
          </a:p>
        </p:txBody>
      </p:sp>
      <p:sp>
        <p:nvSpPr>
          <p:cNvPr id="10" name="Left Arrow 9"/>
          <p:cNvSpPr/>
          <p:nvPr/>
        </p:nvSpPr>
        <p:spPr>
          <a:xfrm>
            <a:off x="6096000" y="1752600"/>
            <a:ext cx="2362200" cy="4846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Bite block </a:t>
            </a:r>
            <a:endParaRPr lang="en-US" dirty="0"/>
          </a:p>
        </p:txBody>
      </p:sp>
      <p:sp>
        <p:nvSpPr>
          <p:cNvPr id="11" name="Left Arrow 10"/>
          <p:cNvSpPr/>
          <p:nvPr/>
        </p:nvSpPr>
        <p:spPr>
          <a:xfrm>
            <a:off x="5943600" y="3962400"/>
            <a:ext cx="26670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Epiglottic</a:t>
            </a:r>
            <a:r>
              <a:rPr lang="en-US" dirty="0" smtClean="0"/>
              <a:t> rest  </a:t>
            </a:r>
            <a:endParaRPr lang="en-US" dirty="0"/>
          </a:p>
        </p:txBody>
      </p:sp>
      <p:sp>
        <p:nvSpPr>
          <p:cNvPr id="12" name="Left Arrow 11"/>
          <p:cNvSpPr/>
          <p:nvPr/>
        </p:nvSpPr>
        <p:spPr>
          <a:xfrm>
            <a:off x="5562600" y="3276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Gastric </a:t>
            </a:r>
            <a:endParaRPr lang="en-US" dirty="0"/>
          </a:p>
        </p:txBody>
      </p:sp>
      <p:sp>
        <p:nvSpPr>
          <p:cNvPr id="13" name="Left Arrow 12"/>
          <p:cNvSpPr/>
          <p:nvPr/>
        </p:nvSpPr>
        <p:spPr>
          <a:xfrm>
            <a:off x="6400800" y="2362200"/>
            <a:ext cx="2133600" cy="7894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Buccal</a:t>
            </a:r>
            <a:r>
              <a:rPr lang="en-US" dirty="0" smtClean="0"/>
              <a:t> stabilizer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t>
            </a:r>
            <a:r>
              <a:rPr lang="en-US" dirty="0" err="1" smtClean="0"/>
              <a:t>igel</a:t>
            </a:r>
            <a:r>
              <a:rPr lang="en-US" dirty="0" smtClean="0"/>
              <a:t> </a:t>
            </a:r>
            <a:endParaRPr lang="en-US" dirty="0"/>
          </a:p>
        </p:txBody>
      </p:sp>
      <p:sp>
        <p:nvSpPr>
          <p:cNvPr id="3" name="Content Placeholder 2"/>
          <p:cNvSpPr>
            <a:spLocks noGrp="1"/>
          </p:cNvSpPr>
          <p:nvPr>
            <p:ph sz="half" idx="1"/>
          </p:nvPr>
        </p:nvSpPr>
        <p:spPr/>
        <p:txBody>
          <a:bodyPr>
            <a:normAutofit fontScale="92500"/>
          </a:bodyPr>
          <a:lstStyle/>
          <a:p>
            <a:r>
              <a:rPr lang="en-US" dirty="0" smtClean="0"/>
              <a:t>gel-like transparent thermoplastic </a:t>
            </a:r>
            <a:r>
              <a:rPr lang="en-US" dirty="0" err="1" smtClean="0"/>
              <a:t>elastomer</a:t>
            </a:r>
            <a:r>
              <a:rPr lang="en-US" dirty="0" smtClean="0"/>
              <a:t>. It does not contain latex.</a:t>
            </a:r>
          </a:p>
          <a:p>
            <a:r>
              <a:rPr lang="en-US" dirty="0" smtClean="0"/>
              <a:t> It is designed to create an anatomical seal without an inflatable cuff.</a:t>
            </a:r>
          </a:p>
          <a:p>
            <a:r>
              <a:rPr lang="en-US" dirty="0" smtClean="0"/>
              <a:t>Line to mark the position </a:t>
            </a:r>
          </a:p>
          <a:p>
            <a:r>
              <a:rPr lang="en-US" dirty="0" err="1" smtClean="0"/>
              <a:t>Buccal</a:t>
            </a:r>
            <a:r>
              <a:rPr lang="en-US" dirty="0" smtClean="0"/>
              <a:t> cavity stabilizer </a:t>
            </a:r>
          </a:p>
          <a:p>
            <a:endParaRPr lang="en-US" dirty="0" smtClean="0"/>
          </a:p>
          <a:p>
            <a:endParaRPr lang="en-US" dirty="0"/>
          </a:p>
        </p:txBody>
      </p:sp>
      <p:sp>
        <p:nvSpPr>
          <p:cNvPr id="5" name="Content Placeholder 4"/>
          <p:cNvSpPr>
            <a:spLocks noGrp="1"/>
          </p:cNvSpPr>
          <p:nvPr>
            <p:ph sz="half" idx="2"/>
          </p:nvPr>
        </p:nvSpPr>
        <p:spPr/>
        <p:txBody>
          <a:bodyPr>
            <a:normAutofit fontScale="92500"/>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4495800" y="1981200"/>
            <a:ext cx="4419600" cy="350442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676400" y="2133600"/>
            <a:ext cx="6019800" cy="4495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09600" y="0"/>
            <a:ext cx="7696200" cy="184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Pearls </a:t>
            </a:r>
            <a:endParaRPr lang="en-US" dirty="0"/>
          </a:p>
        </p:txBody>
      </p:sp>
      <p:sp>
        <p:nvSpPr>
          <p:cNvPr id="3" name="Content Placeholder 2"/>
          <p:cNvSpPr>
            <a:spLocks noGrp="1"/>
          </p:cNvSpPr>
          <p:nvPr>
            <p:ph idx="1"/>
          </p:nvPr>
        </p:nvSpPr>
        <p:spPr/>
        <p:txBody>
          <a:bodyPr>
            <a:normAutofit lnSpcReduction="10000"/>
          </a:bodyPr>
          <a:lstStyle/>
          <a:p>
            <a:r>
              <a:rPr lang="en-US" dirty="0" smtClean="0"/>
              <a:t>improved ease of use,</a:t>
            </a:r>
          </a:p>
          <a:p>
            <a:r>
              <a:rPr lang="en-US" dirty="0" smtClean="0"/>
              <a:t>improved ventilation</a:t>
            </a:r>
          </a:p>
          <a:p>
            <a:r>
              <a:rPr lang="en-US" dirty="0" smtClean="0"/>
              <a:t> increased safety compared to the </a:t>
            </a:r>
            <a:r>
              <a:rPr lang="en-US" dirty="0" err="1" smtClean="0"/>
              <a:t>cLMA</a:t>
            </a:r>
            <a:r>
              <a:rPr lang="en-US" dirty="0" smtClean="0"/>
              <a:t>, </a:t>
            </a:r>
          </a:p>
          <a:p>
            <a:r>
              <a:rPr lang="en-US" dirty="0" smtClean="0"/>
              <a:t>Disposable </a:t>
            </a:r>
          </a:p>
          <a:p>
            <a:r>
              <a:rPr lang="en-US" dirty="0" smtClean="0"/>
              <a:t>Cases of airway rescue </a:t>
            </a:r>
          </a:p>
          <a:p>
            <a:r>
              <a:rPr lang="en-US" dirty="0" smtClean="0"/>
              <a:t>facilitate </a:t>
            </a:r>
            <a:r>
              <a:rPr lang="en-US" dirty="0" err="1" smtClean="0"/>
              <a:t>fibreoptic</a:t>
            </a:r>
            <a:r>
              <a:rPr lang="en-US" dirty="0" smtClean="0"/>
              <a:t>-guided intubation</a:t>
            </a:r>
          </a:p>
          <a:p>
            <a:r>
              <a:rPr lang="en-US" dirty="0" smtClean="0"/>
              <a:t>Smaller gastric access than </a:t>
            </a:r>
            <a:r>
              <a:rPr lang="en-US" dirty="0" err="1" smtClean="0"/>
              <a:t>pLMA</a:t>
            </a:r>
            <a:r>
              <a:rPr lang="en-US" dirty="0" smtClean="0"/>
              <a:t> </a:t>
            </a:r>
          </a:p>
          <a:p>
            <a:r>
              <a:rPr lang="en-US" dirty="0" smtClean="0"/>
              <a:t>Lesser sealing pressures than </a:t>
            </a:r>
            <a:r>
              <a:rPr lang="en-US" dirty="0" err="1" smtClean="0"/>
              <a:t>pLMA</a:t>
            </a:r>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 </a:t>
            </a:r>
            <a:endParaRPr lang="en-US" dirty="0"/>
          </a:p>
        </p:txBody>
      </p:sp>
      <p:sp>
        <p:nvSpPr>
          <p:cNvPr id="3" name="Content Placeholder 2"/>
          <p:cNvSpPr>
            <a:spLocks noGrp="1"/>
          </p:cNvSpPr>
          <p:nvPr>
            <p:ph idx="1"/>
          </p:nvPr>
        </p:nvSpPr>
        <p:spPr>
          <a:xfrm>
            <a:off x="381000" y="1143000"/>
            <a:ext cx="8305800" cy="5486400"/>
          </a:xfrm>
        </p:spPr>
        <p:txBody>
          <a:bodyPr>
            <a:normAutofit/>
          </a:bodyPr>
          <a:lstStyle/>
          <a:p>
            <a:pPr algn="just">
              <a:lnSpc>
                <a:spcPct val="150000"/>
              </a:lnSpc>
            </a:pPr>
            <a:r>
              <a:rPr lang="en-US" sz="2400" dirty="0" smtClean="0">
                <a:latin typeface="Times New Roman" pitchFamily="18" charset="0"/>
                <a:cs typeface="Times New Roman" pitchFamily="18" charset="0"/>
              </a:rPr>
              <a:t>Disposable , Remove from cradle </a:t>
            </a:r>
          </a:p>
          <a:p>
            <a:pPr algn="just">
              <a:lnSpc>
                <a:spcPct val="150000"/>
              </a:lnSpc>
            </a:pPr>
            <a:r>
              <a:rPr lang="en-US" sz="2400" dirty="0" smtClean="0">
                <a:latin typeface="Times New Roman" pitchFamily="18" charset="0"/>
                <a:cs typeface="Times New Roman" pitchFamily="18" charset="0"/>
              </a:rPr>
              <a:t>Apply gel and swipe</a:t>
            </a:r>
          </a:p>
          <a:p>
            <a:pPr algn="just">
              <a:lnSpc>
                <a:spcPct val="150000"/>
              </a:lnSpc>
            </a:pPr>
            <a:r>
              <a:rPr lang="en-US" sz="2400" dirty="0" smtClean="0">
                <a:latin typeface="Times New Roman" pitchFamily="18" charset="0"/>
                <a:cs typeface="Times New Roman" pitchFamily="18" charset="0"/>
              </a:rPr>
              <a:t>Similar to c LMA , sniffing position, chin press  </a:t>
            </a:r>
          </a:p>
          <a:p>
            <a:pPr algn="just">
              <a:lnSpc>
                <a:spcPct val="150000"/>
              </a:lnSpc>
            </a:pPr>
            <a:r>
              <a:rPr lang="en-US" sz="2400" dirty="0" smtClean="0">
                <a:latin typeface="Times New Roman" pitchFamily="18" charset="0"/>
                <a:cs typeface="Times New Roman" pitchFamily="18" charset="0"/>
              </a:rPr>
              <a:t>Cradle is not an introducer</a:t>
            </a:r>
          </a:p>
          <a:p>
            <a:pPr algn="just">
              <a:lnSpc>
                <a:spcPct val="150000"/>
              </a:lnSpc>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-gel is inserted by grasping the bite block firmly and positioning the device so that the cuff outlet is facing toward the patient’s chin.</a:t>
            </a:r>
          </a:p>
          <a:p>
            <a:pPr algn="just">
              <a:lnSpc>
                <a:spcPct val="150000"/>
              </a:lnSpc>
            </a:pPr>
            <a:r>
              <a:rPr lang="en-US" sz="2400" dirty="0" smtClean="0">
                <a:latin typeface="Times New Roman" pitchFamily="18" charset="0"/>
                <a:cs typeface="Times New Roman" pitchFamily="18" charset="0"/>
              </a:rPr>
              <a:t>First and the second resistance  </a:t>
            </a:r>
          </a:p>
          <a:p>
            <a:pPr algn="just">
              <a:lnSpc>
                <a:spcPct val="150000"/>
              </a:lnSpc>
            </a:pPr>
            <a:r>
              <a:rPr lang="en-US" sz="2400" dirty="0" smtClean="0">
                <a:latin typeface="Times New Roman" pitchFamily="18" charset="0"/>
                <a:cs typeface="Times New Roman" pitchFamily="18" charset="0"/>
              </a:rPr>
              <a:t>Rotational methods , jaw thrust,  reverse - also described  </a:t>
            </a:r>
          </a:p>
          <a:p>
            <a:pPr algn="just">
              <a:lnSpc>
                <a:spcPct val="150000"/>
              </a:lnSpc>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Igel</a:t>
            </a:r>
            <a:r>
              <a:rPr lang="en-US" dirty="0" smtClean="0"/>
              <a:t> insertion and position </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876800" y="3505200"/>
            <a:ext cx="3886200" cy="3352800"/>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152400" y="3886200"/>
            <a:ext cx="4572000" cy="2743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381000" y="1066800"/>
            <a:ext cx="4000500" cy="2667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4800600" y="1219200"/>
            <a:ext cx="3657600" cy="2209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92 % success rate </a:t>
            </a:r>
          </a:p>
          <a:p>
            <a:r>
              <a:rPr lang="en-US" dirty="0" smtClean="0"/>
              <a:t>Change the </a:t>
            </a:r>
            <a:r>
              <a:rPr lang="en-US" dirty="0" err="1" smtClean="0"/>
              <a:t>i</a:t>
            </a:r>
            <a:r>
              <a:rPr lang="en-US" dirty="0" smtClean="0"/>
              <a:t>-gel – 96 % </a:t>
            </a:r>
          </a:p>
          <a:p>
            <a:r>
              <a:rPr lang="en-US" dirty="0" smtClean="0"/>
              <a:t>Contraindications- Similar to classis LMA </a:t>
            </a:r>
          </a:p>
          <a:p>
            <a:r>
              <a:rPr lang="en-US" dirty="0" smtClean="0"/>
              <a:t>Four hours maximum </a:t>
            </a:r>
          </a:p>
          <a:p>
            <a:endParaRPr lang="en-US" dirty="0"/>
          </a:p>
        </p:txBody>
      </p:sp>
      <p:pic>
        <p:nvPicPr>
          <p:cNvPr id="3074" name="Picture 2"/>
          <p:cNvPicPr>
            <a:picLocks noChangeAspect="1" noChangeArrowheads="1"/>
          </p:cNvPicPr>
          <p:nvPr/>
        </p:nvPicPr>
        <p:blipFill>
          <a:blip r:embed="rId2"/>
          <a:srcRect/>
          <a:stretch>
            <a:fillRect/>
          </a:stretch>
        </p:blipFill>
        <p:spPr bwMode="auto">
          <a:xfrm>
            <a:off x="4572786" y="3810000"/>
            <a:ext cx="4571214" cy="2686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SLIPA</a:t>
            </a:r>
            <a:endParaRPr lang="en-US" dirty="0"/>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US" sz="2800" dirty="0" smtClean="0"/>
              <a:t>The Streamlined Liner of the Pharynx Airway is an inexpensive single use SAD of novel design, a blow-</a:t>
            </a:r>
            <a:r>
              <a:rPr lang="en-US" sz="2800" dirty="0" err="1" smtClean="0"/>
              <a:t>moulded</a:t>
            </a:r>
            <a:r>
              <a:rPr lang="en-US" sz="2800" dirty="0" smtClean="0"/>
              <a:t> airway made of a polyethylene based composite with the shape mimicking a ‘pressurized pharynx’</a:t>
            </a:r>
          </a:p>
          <a:p>
            <a:pPr algn="just">
              <a:lnSpc>
                <a:spcPct val="150000"/>
              </a:lnSpc>
            </a:pPr>
            <a:r>
              <a:rPr lang="en-US" sz="2800" dirty="0" smtClean="0"/>
              <a:t>It forms a seal with the pharynx at the base of the tongue and the entrance to the esophagus by virtue of the resilience of its walls.</a:t>
            </a:r>
          </a:p>
          <a:p>
            <a:pPr algn="just">
              <a:lnSpc>
                <a:spcPct val="150000"/>
              </a:lnSpc>
            </a:pPr>
            <a:r>
              <a:rPr lang="en-US" sz="2800" dirty="0" smtClean="0"/>
              <a:t>Diameter of bridge = thyroid cartilage = size of SLIPA </a:t>
            </a:r>
            <a:endParaRPr lang="en-US" sz="2800" dirty="0"/>
          </a:p>
        </p:txBody>
      </p:sp>
      <p:pic>
        <p:nvPicPr>
          <p:cNvPr id="4" name="Picture 4"/>
          <p:cNvPicPr>
            <a:picLocks noChangeAspect="1" noChangeArrowheads="1"/>
          </p:cNvPicPr>
          <p:nvPr/>
        </p:nvPicPr>
        <p:blipFill>
          <a:blip r:embed="rId2"/>
          <a:srcRect/>
          <a:stretch>
            <a:fillRect/>
          </a:stretch>
        </p:blipFill>
        <p:spPr bwMode="auto">
          <a:xfrm>
            <a:off x="6019800" y="0"/>
            <a:ext cx="2638425" cy="1733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143000"/>
            <a:ext cx="8382000" cy="5334000"/>
          </a:xfrm>
        </p:spPr>
        <p:txBody>
          <a:bodyPr>
            <a:normAutofit lnSpcReduction="10000"/>
          </a:bodyPr>
          <a:lstStyle/>
          <a:p>
            <a:pPr algn="just">
              <a:lnSpc>
                <a:spcPct val="150000"/>
              </a:lnSpc>
            </a:pPr>
            <a:r>
              <a:rPr lang="en-US" sz="2400" dirty="0" smtClean="0"/>
              <a:t>The distal part of the SLIPA is shaped like a hollow boot with a toe, </a:t>
            </a:r>
            <a:r>
              <a:rPr lang="en-US" sz="2400" dirty="0" err="1" smtClean="0"/>
              <a:t>bridge,and</a:t>
            </a:r>
            <a:r>
              <a:rPr lang="en-US" sz="2400" dirty="0" smtClean="0"/>
              <a:t> heel. </a:t>
            </a:r>
          </a:p>
          <a:p>
            <a:pPr algn="just">
              <a:lnSpc>
                <a:spcPct val="150000"/>
              </a:lnSpc>
            </a:pPr>
            <a:r>
              <a:rPr lang="en-US" sz="2400" dirty="0" smtClean="0"/>
              <a:t>There is an anterior opening for ventilation.</a:t>
            </a:r>
          </a:p>
          <a:p>
            <a:pPr algn="just">
              <a:lnSpc>
                <a:spcPct val="150000"/>
              </a:lnSpc>
            </a:pPr>
            <a:r>
              <a:rPr lang="en-US" sz="2400" dirty="0" smtClean="0"/>
              <a:t> The end of the toe rests in the esophageal entrance. </a:t>
            </a:r>
          </a:p>
          <a:p>
            <a:pPr algn="just">
              <a:lnSpc>
                <a:spcPct val="150000"/>
              </a:lnSpc>
            </a:pPr>
            <a:r>
              <a:rPr lang="en-US" sz="2400" dirty="0" smtClean="0"/>
              <a:t>The bridge fits into the </a:t>
            </a:r>
            <a:r>
              <a:rPr lang="en-US" sz="2400" dirty="0" err="1" smtClean="0"/>
              <a:t>pyriform</a:t>
            </a:r>
            <a:r>
              <a:rPr lang="en-US" sz="2400" dirty="0" smtClean="0"/>
              <a:t> </a:t>
            </a:r>
            <a:r>
              <a:rPr lang="en-US" sz="2400" dirty="0" err="1" smtClean="0"/>
              <a:t>fossae</a:t>
            </a:r>
            <a:r>
              <a:rPr lang="en-US" sz="2400" dirty="0" smtClean="0"/>
              <a:t> at the base of the tongue, which it displaces from the posterior pharyngeal wall.</a:t>
            </a:r>
          </a:p>
          <a:p>
            <a:pPr algn="just">
              <a:lnSpc>
                <a:spcPct val="150000"/>
              </a:lnSpc>
            </a:pPr>
            <a:r>
              <a:rPr lang="en-US" sz="2400" dirty="0" smtClean="0"/>
              <a:t> The heel connects to the airway tube, which is rectangular in shape and has a color-coded connector. </a:t>
            </a:r>
          </a:p>
          <a:p>
            <a:pPr algn="just">
              <a:lnSpc>
                <a:spcPct val="150000"/>
              </a:lnSpc>
            </a:pPr>
            <a:r>
              <a:rPr lang="en-US" sz="2400" dirty="0" smtClean="0"/>
              <a:t>The heel serves to anchor the SLIPA in a stable position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SLIPA </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685800" y="1143000"/>
            <a:ext cx="4635778" cy="3992563"/>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486400" y="3429000"/>
            <a:ext cx="3400425" cy="3019425"/>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5638800" y="914400"/>
            <a:ext cx="2638425" cy="1733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lnSpc>
                <a:spcPct val="150000"/>
              </a:lnSpc>
            </a:pPr>
            <a:r>
              <a:rPr lang="en-US" sz="2800" dirty="0" smtClean="0"/>
              <a:t>The </a:t>
            </a:r>
            <a:r>
              <a:rPr lang="en-US" sz="2800" dirty="0"/>
              <a:t>LMA-</a:t>
            </a:r>
            <a:r>
              <a:rPr lang="en-US" sz="2800" dirty="0" err="1"/>
              <a:t>Fastrach</a:t>
            </a:r>
            <a:r>
              <a:rPr lang="en-US" sz="2800" dirty="0"/>
              <a:t> (</a:t>
            </a:r>
            <a:r>
              <a:rPr lang="en-US" sz="2800" dirty="0" err="1"/>
              <a:t>intubating</a:t>
            </a:r>
            <a:r>
              <a:rPr lang="en-US" sz="2800" dirty="0"/>
              <a:t> LMA, ILMA, ILM, </a:t>
            </a:r>
            <a:r>
              <a:rPr lang="en-US" sz="2800" dirty="0" err="1"/>
              <a:t>intubating</a:t>
            </a:r>
            <a:r>
              <a:rPr lang="en-US" sz="2800" dirty="0"/>
              <a:t> laryngeal </a:t>
            </a:r>
            <a:r>
              <a:rPr lang="en-US" sz="2800" dirty="0" smtClean="0"/>
              <a:t>mask airway</a:t>
            </a:r>
            <a:r>
              <a:rPr lang="en-US" sz="2800" dirty="0"/>
              <a:t>) was designed to overcome some of the problems associated with </a:t>
            </a:r>
            <a:r>
              <a:rPr lang="en-US" sz="2800" dirty="0" smtClean="0"/>
              <a:t>tracheal intubation </a:t>
            </a:r>
            <a:r>
              <a:rPr lang="en-US" sz="2800" dirty="0"/>
              <a:t>through the </a:t>
            </a:r>
            <a:r>
              <a:rPr lang="en-US" sz="2800" dirty="0" smtClean="0"/>
              <a:t>LMA-Classic</a:t>
            </a:r>
          </a:p>
          <a:p>
            <a:pPr algn="just">
              <a:lnSpc>
                <a:spcPct val="150000"/>
              </a:lnSpc>
            </a:pPr>
            <a:r>
              <a:rPr lang="en-US" sz="2800" b="1" dirty="0" smtClean="0"/>
              <a:t>Length of tubes </a:t>
            </a:r>
          </a:p>
          <a:p>
            <a:pPr algn="just">
              <a:lnSpc>
                <a:spcPct val="150000"/>
              </a:lnSpc>
            </a:pPr>
            <a:r>
              <a:rPr lang="en-US" sz="2800" b="1" dirty="0" smtClean="0"/>
              <a:t>Grille </a:t>
            </a:r>
          </a:p>
          <a:p>
            <a:pPr algn="just">
              <a:lnSpc>
                <a:spcPct val="150000"/>
              </a:lnSpc>
            </a:pPr>
            <a:r>
              <a:rPr lang="en-US" sz="2800" b="1" dirty="0" err="1" smtClean="0"/>
              <a:t>Downfolding</a:t>
            </a:r>
            <a:r>
              <a:rPr lang="en-US" sz="2800" b="1" dirty="0" smtClean="0"/>
              <a:t> of epiglottis </a:t>
            </a:r>
            <a:endParaRPr lang="en-US"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lnSpc>
                <a:spcPct val="150000"/>
              </a:lnSpc>
              <a:buNone/>
            </a:pPr>
            <a:r>
              <a:rPr lang="en-US" sz="2400" dirty="0" smtClean="0">
                <a:latin typeface="Times New Roman" pitchFamily="18" charset="0"/>
                <a:cs typeface="Times New Roman" pitchFamily="18" charset="0"/>
              </a:rPr>
              <a:t>    According to the manufacturer, the SLIPA usually does not need to be fixed in place. </a:t>
            </a:r>
          </a:p>
          <a:p>
            <a:pPr algn="just">
              <a:lnSpc>
                <a:spcPct val="150000"/>
              </a:lnSpc>
            </a:pPr>
            <a:r>
              <a:rPr lang="en-US" sz="2400" dirty="0" smtClean="0">
                <a:latin typeface="Times New Roman" pitchFamily="18" charset="0"/>
                <a:cs typeface="Times New Roman" pitchFamily="18" charset="0"/>
              </a:rPr>
              <a:t>The SLIPA has a large-capacity chamber for storing regurgitated liquids. </a:t>
            </a:r>
          </a:p>
          <a:p>
            <a:pPr algn="just">
              <a:lnSpc>
                <a:spcPct val="150000"/>
              </a:lnSpc>
            </a:pPr>
            <a:r>
              <a:rPr lang="en-US" sz="2400" dirty="0" smtClean="0">
                <a:latin typeface="Times New Roman" pitchFamily="18" charset="0"/>
                <a:cs typeface="Times New Roman" pitchFamily="18" charset="0"/>
              </a:rPr>
              <a:t>Toward the toe side of the lateral bulges of the bridge are smaller secondary lateral bulges. This feature is meant to relieve pressure at this site and prevent damage to the hypoglossal and recurrent laryngeal nerves.</a:t>
            </a:r>
          </a:p>
          <a:p>
            <a:pPr algn="just">
              <a:lnSpc>
                <a:spcPct val="150000"/>
              </a:lnSpc>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noAutofit/>
          </a:bodyPr>
          <a:lstStyle/>
          <a:p>
            <a:pPr algn="just">
              <a:lnSpc>
                <a:spcPct val="170000"/>
              </a:lnSpc>
            </a:pPr>
            <a:r>
              <a:rPr lang="en-US" sz="2400" dirty="0" smtClean="0"/>
              <a:t>The head is extended ,the device inserted toward the back of the mouth</a:t>
            </a:r>
          </a:p>
          <a:p>
            <a:pPr algn="just">
              <a:lnSpc>
                <a:spcPct val="170000"/>
              </a:lnSpc>
            </a:pPr>
            <a:r>
              <a:rPr lang="en-US" sz="2400" dirty="0" smtClean="0"/>
              <a:t>the heel locates itself in the pharynx. jaw is lifted forward.</a:t>
            </a:r>
          </a:p>
          <a:p>
            <a:pPr algn="just">
              <a:lnSpc>
                <a:spcPct val="170000"/>
              </a:lnSpc>
            </a:pPr>
            <a:r>
              <a:rPr lang="en-US" sz="2400" dirty="0" smtClean="0"/>
              <a:t>laryngoscope or gloved fingers can be used to have a space in the pharynx.</a:t>
            </a:r>
          </a:p>
          <a:p>
            <a:pPr algn="just">
              <a:lnSpc>
                <a:spcPct val="170000"/>
              </a:lnSpc>
            </a:pPr>
            <a:r>
              <a:rPr lang="en-US" sz="2400" dirty="0" smtClean="0"/>
              <a:t>Airway seal pressure it is too low, a larger size SLIPA should be</a:t>
            </a:r>
          </a:p>
          <a:p>
            <a:pPr algn="just">
              <a:lnSpc>
                <a:spcPct val="170000"/>
              </a:lnSpc>
            </a:pPr>
            <a:r>
              <a:rPr lang="en-US" sz="2400" dirty="0" smtClean="0"/>
              <a:t> If positive-pressure ventilation is used, the </a:t>
            </a:r>
            <a:r>
              <a:rPr lang="en-US" sz="2400" dirty="0" err="1" smtClean="0"/>
              <a:t>epigastrium</a:t>
            </a:r>
            <a:r>
              <a:rPr lang="en-US" sz="2400" dirty="0" smtClean="0"/>
              <a:t> should be </a:t>
            </a:r>
            <a:r>
              <a:rPr lang="en-US" sz="2400" dirty="0" err="1" smtClean="0"/>
              <a:t>auscultated</a:t>
            </a:r>
            <a:r>
              <a:rPr lang="en-US" sz="2400" dirty="0" smtClean="0"/>
              <a:t>  - gastric inflation is not occurring.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lnSpc>
                <a:spcPct val="150000"/>
              </a:lnSpc>
            </a:pPr>
            <a:r>
              <a:rPr lang="en-US" sz="2400" dirty="0" smtClean="0"/>
              <a:t>If obstruction is encountered immediately after insertion, a </a:t>
            </a:r>
            <a:r>
              <a:rPr lang="en-US" sz="2400" dirty="0" err="1" smtClean="0"/>
              <a:t>downfolded</a:t>
            </a:r>
            <a:r>
              <a:rPr lang="en-US" sz="2400" dirty="0" smtClean="0"/>
              <a:t> epiglottis may be the cause. </a:t>
            </a:r>
          </a:p>
          <a:p>
            <a:pPr algn="just">
              <a:lnSpc>
                <a:spcPct val="150000"/>
              </a:lnSpc>
            </a:pPr>
            <a:r>
              <a:rPr lang="en-US" sz="2400" dirty="0" smtClean="0"/>
              <a:t>The head should be extended and the jaw pulled forward. If this does not correct the problem, the SLIPA should be removed and reinserted with an accentuated jaw lift. </a:t>
            </a:r>
          </a:p>
          <a:p>
            <a:pPr algn="just">
              <a:lnSpc>
                <a:spcPct val="150000"/>
              </a:lnSpc>
            </a:pPr>
            <a:r>
              <a:rPr lang="en-US" sz="2400" dirty="0" smtClean="0"/>
              <a:t>Another maneuver is to momentarily insert the SLIPA deeper so that it will free up the epiglottis.</a:t>
            </a:r>
          </a:p>
          <a:p>
            <a:pPr algn="just">
              <a:lnSpc>
                <a:spcPct val="150000"/>
              </a:lnSpc>
            </a:pPr>
            <a:r>
              <a:rPr lang="en-US" sz="2400" dirty="0" smtClean="0"/>
              <a:t>If this does not relieve the obstruction, the likely cause is </a:t>
            </a:r>
            <a:r>
              <a:rPr lang="en-US" sz="2400" dirty="0" err="1" smtClean="0"/>
              <a:t>laryngospasm</a:t>
            </a:r>
            <a:r>
              <a:rPr lang="en-US" sz="2400" dirty="0" smtClean="0"/>
              <a:t>.</a:t>
            </a:r>
          </a:p>
          <a:p>
            <a:pPr algn="just">
              <a:lnSpc>
                <a:spcPct val="150000"/>
              </a:lnSpc>
            </a:pP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50 to 60 ml space for regurgitated liquids while it is 5- 10 ml for c LMA </a:t>
            </a:r>
          </a:p>
          <a:p>
            <a:r>
              <a:rPr lang="en-US" dirty="0" smtClean="0"/>
              <a:t>Suspected regurgitation – slide suction by the sides</a:t>
            </a:r>
          </a:p>
          <a:p>
            <a:r>
              <a:rPr lang="en-US" dirty="0" smtClean="0"/>
              <a:t>Controlled also ok </a:t>
            </a:r>
          </a:p>
          <a:p>
            <a:r>
              <a:rPr lang="en-US" dirty="0" smtClean="0"/>
              <a:t>No cuff – no nitrous problem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Two cuffs </a:t>
            </a:r>
          </a:p>
          <a:p>
            <a:r>
              <a:rPr lang="en-US" dirty="0" smtClean="0"/>
              <a:t>Blind distal end </a:t>
            </a:r>
          </a:p>
          <a:p>
            <a:r>
              <a:rPr lang="en-US" dirty="0" smtClean="0"/>
              <a:t>Two openings between</a:t>
            </a:r>
          </a:p>
          <a:p>
            <a:pPr>
              <a:buNone/>
            </a:pPr>
            <a:r>
              <a:rPr lang="en-US" dirty="0" smtClean="0"/>
              <a:t>      Two cuffs but one </a:t>
            </a:r>
          </a:p>
          <a:p>
            <a:pPr>
              <a:buNone/>
            </a:pPr>
            <a:r>
              <a:rPr lang="en-US" dirty="0" smtClean="0"/>
              <a:t>Inflation channel </a:t>
            </a:r>
          </a:p>
          <a:p>
            <a:endParaRPr lang="en-US" dirty="0"/>
          </a:p>
        </p:txBody>
      </p:sp>
      <p:pic>
        <p:nvPicPr>
          <p:cNvPr id="6146" name="Picture 2"/>
          <p:cNvPicPr>
            <a:picLocks noChangeAspect="1" noChangeArrowheads="1"/>
          </p:cNvPicPr>
          <p:nvPr/>
        </p:nvPicPr>
        <p:blipFill>
          <a:blip r:embed="rId2"/>
          <a:srcRect/>
          <a:stretch>
            <a:fillRect/>
          </a:stretch>
        </p:blipFill>
        <p:spPr bwMode="auto">
          <a:xfrm>
            <a:off x="5181600" y="609600"/>
            <a:ext cx="3571875" cy="5153025"/>
          </a:xfrm>
          <a:prstGeom prst="rect">
            <a:avLst/>
          </a:prstGeom>
          <a:noFill/>
          <a:ln w="9525">
            <a:noFill/>
            <a:miter lim="800000"/>
            <a:headEnd/>
            <a:tailEnd/>
          </a:ln>
          <a:effectLst/>
        </p:spPr>
      </p:pic>
      <p:sp>
        <p:nvSpPr>
          <p:cNvPr id="5" name="Rectangle 4"/>
          <p:cNvSpPr/>
          <p:nvPr/>
        </p:nvSpPr>
        <p:spPr>
          <a:xfrm>
            <a:off x="609600" y="381000"/>
            <a:ext cx="4343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Laryngeal tube </a:t>
            </a:r>
            <a:endParaRPr lang="en-US"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4724400" y="1143000"/>
            <a:ext cx="4000500" cy="476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Laryngeal tube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538162" y="2186781"/>
            <a:ext cx="8067675"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Pearls </a:t>
            </a:r>
            <a:endParaRPr lang="en-US" dirty="0"/>
          </a:p>
        </p:txBody>
      </p:sp>
      <p:sp>
        <p:nvSpPr>
          <p:cNvPr id="3" name="Content Placeholder 2"/>
          <p:cNvSpPr>
            <a:spLocks noGrp="1"/>
          </p:cNvSpPr>
          <p:nvPr>
            <p:ph idx="1"/>
          </p:nvPr>
        </p:nvSpPr>
        <p:spPr/>
        <p:txBody>
          <a:bodyPr>
            <a:normAutofit fontScale="92500"/>
          </a:bodyPr>
          <a:lstStyle/>
          <a:p>
            <a:r>
              <a:rPr lang="en-US" dirty="0" smtClean="0"/>
              <a:t>Insertion is simple </a:t>
            </a:r>
          </a:p>
          <a:p>
            <a:r>
              <a:rPr lang="en-US" dirty="0" err="1" smtClean="0"/>
              <a:t>Autoclavable</a:t>
            </a:r>
            <a:r>
              <a:rPr lang="en-US" dirty="0" smtClean="0"/>
              <a:t> – 50 times </a:t>
            </a:r>
          </a:p>
          <a:p>
            <a:r>
              <a:rPr lang="en-US" dirty="0" err="1" smtClean="0"/>
              <a:t>Fibrescope</a:t>
            </a:r>
            <a:r>
              <a:rPr lang="en-US" dirty="0" smtClean="0"/>
              <a:t> – insertion – can be done </a:t>
            </a:r>
          </a:p>
          <a:p>
            <a:r>
              <a:rPr lang="en-US" dirty="0" smtClean="0"/>
              <a:t>But intubation better with </a:t>
            </a:r>
            <a:r>
              <a:rPr lang="en-US" dirty="0" err="1" smtClean="0"/>
              <a:t>fastrach</a:t>
            </a:r>
            <a:r>
              <a:rPr lang="en-US" dirty="0" smtClean="0"/>
              <a:t> </a:t>
            </a:r>
          </a:p>
          <a:p>
            <a:r>
              <a:rPr lang="en-US" dirty="0" smtClean="0"/>
              <a:t>Positive pressure ventilation better with </a:t>
            </a:r>
            <a:r>
              <a:rPr lang="en-US" dirty="0" err="1" smtClean="0"/>
              <a:t>proseal</a:t>
            </a:r>
            <a:r>
              <a:rPr lang="en-US" dirty="0" smtClean="0"/>
              <a:t> </a:t>
            </a:r>
          </a:p>
          <a:p>
            <a:r>
              <a:rPr lang="en-US" dirty="0" smtClean="0"/>
              <a:t>Aspiration safety – </a:t>
            </a:r>
            <a:r>
              <a:rPr lang="en-US" dirty="0" err="1" smtClean="0"/>
              <a:t>proseal</a:t>
            </a:r>
            <a:r>
              <a:rPr lang="en-US" dirty="0" smtClean="0"/>
              <a:t> is better </a:t>
            </a:r>
          </a:p>
          <a:p>
            <a:endParaRPr lang="en-US" dirty="0" smtClean="0"/>
          </a:p>
          <a:p>
            <a:r>
              <a:rPr lang="en-US" dirty="0" smtClean="0"/>
              <a:t>Hence lost popularity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r>
              <a:rPr lang="en-US" dirty="0" smtClean="0"/>
              <a:t>Two cuffs </a:t>
            </a:r>
          </a:p>
          <a:p>
            <a:r>
              <a:rPr lang="en-US" dirty="0" smtClean="0"/>
              <a:t>Two channels </a:t>
            </a:r>
          </a:p>
          <a:p>
            <a:r>
              <a:rPr lang="en-US" dirty="0" smtClean="0"/>
              <a:t>One opening between </a:t>
            </a:r>
          </a:p>
          <a:p>
            <a:r>
              <a:rPr lang="en-US" dirty="0" smtClean="0"/>
              <a:t>One distal </a:t>
            </a:r>
          </a:p>
          <a:p>
            <a:r>
              <a:rPr lang="en-US" dirty="0" smtClean="0"/>
              <a:t>Emergency airway </a:t>
            </a:r>
          </a:p>
          <a:p>
            <a:endParaRPr lang="en-US" dirty="0"/>
          </a:p>
        </p:txBody>
      </p:sp>
      <p:sp>
        <p:nvSpPr>
          <p:cNvPr id="7" name="Content Placeholder 6"/>
          <p:cNvSpPr>
            <a:spLocks noGrp="1"/>
          </p:cNvSpPr>
          <p:nvPr>
            <p:ph sz="half" idx="2"/>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5410200" y="1905000"/>
            <a:ext cx="284416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Cuffed </a:t>
            </a:r>
            <a:r>
              <a:rPr lang="en-US" dirty="0" err="1" smtClean="0"/>
              <a:t>oropharyngeal</a:t>
            </a:r>
            <a:r>
              <a:rPr lang="en-US" dirty="0" smtClean="0"/>
              <a:t> airway(COPA) </a:t>
            </a:r>
            <a:endParaRPr lang="en-US" dirty="0"/>
          </a:p>
        </p:txBody>
      </p:sp>
      <p:sp>
        <p:nvSpPr>
          <p:cNvPr id="4" name="Content Placeholder 3"/>
          <p:cNvSpPr>
            <a:spLocks noGrp="1"/>
          </p:cNvSpPr>
          <p:nvPr>
            <p:ph sz="half" idx="2"/>
          </p:nvPr>
        </p:nvSpPr>
        <p:spPr/>
        <p:txBody>
          <a:bodyPr/>
          <a:lstStyle/>
          <a:p>
            <a:r>
              <a:rPr lang="en-US" dirty="0" smtClean="0"/>
              <a:t>modified </a:t>
            </a:r>
            <a:r>
              <a:rPr lang="en-US" dirty="0" err="1" smtClean="0"/>
              <a:t>Guedel</a:t>
            </a:r>
            <a:r>
              <a:rPr lang="en-US" dirty="0" smtClean="0"/>
              <a:t>-type oral airway </a:t>
            </a:r>
          </a:p>
          <a:p>
            <a:r>
              <a:rPr lang="en-US" dirty="0" smtClean="0"/>
              <a:t>with a cuff at its distal end, as a seal</a:t>
            </a:r>
          </a:p>
          <a:p>
            <a:r>
              <a:rPr lang="en-US" dirty="0" smtClean="0"/>
              <a:t>Almost comparable with classic LMA  </a:t>
            </a:r>
          </a:p>
          <a:p>
            <a:endParaRPr lang="en-US" dirty="0"/>
          </a:p>
        </p:txBody>
      </p:sp>
      <p:pic>
        <p:nvPicPr>
          <p:cNvPr id="5" name="Picture 2"/>
          <p:cNvPicPr>
            <a:picLocks noGrp="1" noChangeAspect="1" noChangeArrowheads="1"/>
          </p:cNvPicPr>
          <p:nvPr>
            <p:ph sz="half" idx="1"/>
          </p:nvPr>
        </p:nvPicPr>
        <p:blipFill>
          <a:blip r:embed="rId2"/>
          <a:srcRect/>
          <a:stretch>
            <a:fillRect/>
          </a:stretch>
        </p:blipFill>
        <p:spPr bwMode="auto">
          <a:xfrm>
            <a:off x="457200" y="2348706"/>
            <a:ext cx="4038600" cy="3028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smtClean="0"/>
          </a:p>
          <a:p>
            <a:r>
              <a:rPr lang="en-US" dirty="0" smtClean="0"/>
              <a:t>short, curved stainless steel shaft with a standard 15-mm connector.</a:t>
            </a:r>
          </a:p>
          <a:p>
            <a:r>
              <a:rPr lang="en-US" dirty="0" smtClean="0"/>
              <a:t>Large enough to accommodate 8.0 mm tube </a:t>
            </a:r>
          </a:p>
          <a:p>
            <a:r>
              <a:rPr lang="en-US" dirty="0" smtClean="0"/>
              <a:t>Short enough for the normal length tube to use . </a:t>
            </a:r>
          </a:p>
          <a:p>
            <a:r>
              <a:rPr lang="en-US" dirty="0" smtClean="0"/>
              <a:t>The metal handle is securely bonded to the shaft near the connector end to facilitate one handed insertion, position adjustment, and maintain the device in a steady position during tracheal tube insertion and removal</a:t>
            </a:r>
            <a:endParaRPr lang="en-US" dirty="0"/>
          </a:p>
        </p:txBody>
      </p:sp>
      <p:pic>
        <p:nvPicPr>
          <p:cNvPr id="1026" name="Picture 2"/>
          <p:cNvPicPr>
            <a:picLocks noChangeAspect="1" noChangeArrowheads="1"/>
          </p:cNvPicPr>
          <p:nvPr/>
        </p:nvPicPr>
        <p:blipFill>
          <a:blip r:embed="rId2"/>
          <a:srcRect/>
          <a:stretch>
            <a:fillRect/>
          </a:stretch>
        </p:blipFill>
        <p:spPr bwMode="auto">
          <a:xfrm>
            <a:off x="2209800" y="0"/>
            <a:ext cx="4305300" cy="214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Cuffed </a:t>
            </a:r>
            <a:r>
              <a:rPr lang="en-US" dirty="0" err="1" smtClean="0"/>
              <a:t>oropharyngeal</a:t>
            </a:r>
            <a:r>
              <a:rPr lang="en-US" dirty="0" smtClean="0"/>
              <a:t> airway(COPA) </a:t>
            </a:r>
            <a:endParaRPr lang="en-US" dirty="0"/>
          </a:p>
        </p:txBody>
      </p:sp>
      <p:sp>
        <p:nvSpPr>
          <p:cNvPr id="6" name="Content Placeholder 5"/>
          <p:cNvSpPr>
            <a:spLocks noGrp="1"/>
          </p:cNvSpPr>
          <p:nvPr>
            <p:ph idx="1"/>
          </p:nvPr>
        </p:nvSpPr>
        <p:spPr/>
        <p:txBody>
          <a:bodyPr>
            <a:normAutofit/>
          </a:bodyPr>
          <a:lstStyle/>
          <a:p>
            <a:r>
              <a:rPr lang="en-US" dirty="0" smtClean="0"/>
              <a:t>When the cuff is inflated, it displaces the base of the patient's tongue </a:t>
            </a:r>
            <a:r>
              <a:rPr lang="en-US" dirty="0" err="1" smtClean="0"/>
              <a:t>anteriorly</a:t>
            </a:r>
            <a:r>
              <a:rPr lang="en-US" dirty="0" smtClean="0"/>
              <a:t> and passively elevates the epiglottis away from the posterior pharyngeal wall. </a:t>
            </a:r>
          </a:p>
          <a:p>
            <a:r>
              <a:rPr lang="en-US" dirty="0" smtClean="0"/>
              <a:t>The proximal end of the device has a standard 15-mm connector, an integrated bit block (tooth-lip guard), and two posts for attaching the elastic fixation strap.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The COPA is available in sizes 8, 9, 10, and 11, which refer to the distance in centimeters between the tooth-lip guard and the distal tip. </a:t>
            </a:r>
          </a:p>
          <a:p>
            <a:r>
              <a:rPr lang="en-US" dirty="0" smtClean="0"/>
              <a:t>COPA is inserted easily and the anesthetic requirements for insertion are less than with the LMA device, </a:t>
            </a:r>
          </a:p>
          <a:p>
            <a:r>
              <a:rPr lang="en-US" dirty="0" smtClean="0"/>
              <a:t>additional airway manipulations may be necessary during the intra operative period. </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Fibrescope</a:t>
            </a:r>
            <a:r>
              <a:rPr lang="en-US" dirty="0" smtClean="0"/>
              <a:t> aided nasal and oral  intubation </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1195388" y="1333500"/>
            <a:ext cx="6753225"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 </a:t>
            </a:r>
            <a:endParaRPr lang="en-US" dirty="0"/>
          </a:p>
        </p:txBody>
      </p:sp>
      <p:sp>
        <p:nvSpPr>
          <p:cNvPr id="6" name="Content Placeholder 5"/>
          <p:cNvSpPr>
            <a:spLocks noGrp="1"/>
          </p:cNvSpPr>
          <p:nvPr>
            <p:ph sz="half" idx="1"/>
          </p:nvPr>
        </p:nvSpPr>
        <p:spPr/>
        <p:txBody>
          <a:bodyPr/>
          <a:lstStyle/>
          <a:p>
            <a:r>
              <a:rPr lang="en-US" dirty="0" err="1" smtClean="0"/>
              <a:t>Fastrach</a:t>
            </a:r>
            <a:r>
              <a:rPr lang="en-US" dirty="0" smtClean="0"/>
              <a:t> </a:t>
            </a:r>
          </a:p>
          <a:p>
            <a:r>
              <a:rPr lang="en-US" dirty="0" err="1" smtClean="0"/>
              <a:t>Ctrach</a:t>
            </a:r>
            <a:r>
              <a:rPr lang="en-US" dirty="0" smtClean="0"/>
              <a:t> </a:t>
            </a:r>
          </a:p>
          <a:p>
            <a:r>
              <a:rPr lang="en-US" dirty="0" err="1" smtClean="0"/>
              <a:t>Igel</a:t>
            </a:r>
            <a:r>
              <a:rPr lang="en-US" dirty="0" smtClean="0"/>
              <a:t> </a:t>
            </a:r>
          </a:p>
          <a:p>
            <a:r>
              <a:rPr lang="en-US" dirty="0" err="1" smtClean="0"/>
              <a:t>Slipa</a:t>
            </a:r>
            <a:r>
              <a:rPr lang="en-US" dirty="0" smtClean="0"/>
              <a:t> </a:t>
            </a:r>
          </a:p>
          <a:p>
            <a:r>
              <a:rPr lang="en-US" dirty="0" smtClean="0"/>
              <a:t>Laryngeal tube </a:t>
            </a:r>
          </a:p>
          <a:p>
            <a:r>
              <a:rPr lang="en-US" dirty="0" err="1" smtClean="0"/>
              <a:t>Combitube</a:t>
            </a:r>
            <a:r>
              <a:rPr lang="en-US" dirty="0" smtClean="0"/>
              <a:t> </a:t>
            </a:r>
          </a:p>
          <a:p>
            <a:r>
              <a:rPr lang="en-US" dirty="0" smtClean="0"/>
              <a:t>COPA </a:t>
            </a:r>
            <a:endParaRPr lang="en-US" dirty="0"/>
          </a:p>
        </p:txBody>
      </p:sp>
      <p:sp>
        <p:nvSpPr>
          <p:cNvPr id="7" name="Content Placeholder 6"/>
          <p:cNvSpPr>
            <a:spLocks noGrp="1"/>
          </p:cNvSpPr>
          <p:nvPr>
            <p:ph sz="half" idx="2"/>
          </p:nvPr>
        </p:nvSpPr>
        <p:spPr/>
        <p:txBody>
          <a:bodyPr/>
          <a:lstStyle/>
          <a:p>
            <a:r>
              <a:rPr lang="en-US" dirty="0" smtClean="0"/>
              <a:t>Classification </a:t>
            </a:r>
          </a:p>
          <a:p>
            <a:r>
              <a:rPr lang="en-US" dirty="0" smtClean="0"/>
              <a:t>With drainage or not </a:t>
            </a:r>
          </a:p>
          <a:p>
            <a:r>
              <a:rPr lang="en-US" dirty="0" err="1" smtClean="0"/>
              <a:t>Perilaryngeal</a:t>
            </a:r>
            <a:r>
              <a:rPr lang="en-US" dirty="0" smtClean="0"/>
              <a:t> or </a:t>
            </a:r>
            <a:r>
              <a:rPr lang="en-US" dirty="0" err="1" smtClean="0"/>
              <a:t>peripharyngeal</a:t>
            </a:r>
            <a:r>
              <a:rPr lang="en-US" dirty="0" smtClean="0"/>
              <a:t> </a:t>
            </a:r>
            <a:endParaRPr lang="en-US" dirty="0"/>
          </a:p>
        </p:txBody>
      </p:sp>
      <p:sp>
        <p:nvSpPr>
          <p:cNvPr id="8" name="Rectangle 7"/>
          <p:cNvSpPr/>
          <p:nvPr/>
        </p:nvSpPr>
        <p:spPr>
          <a:xfrm>
            <a:off x="762000" y="5105400"/>
            <a:ext cx="7696200" cy="1447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smtClean="0"/>
              <a:t>Cuffed </a:t>
            </a:r>
            <a:r>
              <a:rPr lang="en-US" dirty="0" err="1" smtClean="0"/>
              <a:t>perilaryngeal</a:t>
            </a:r>
            <a:r>
              <a:rPr lang="en-US" dirty="0" smtClean="0"/>
              <a:t> sealers – such as the Laryngeal Mask Airway®</a:t>
            </a:r>
          </a:p>
          <a:p>
            <a:pPr fontAlgn="base"/>
            <a:r>
              <a:rPr lang="en-US" dirty="0" smtClean="0"/>
              <a:t>Cuffed pharyngeal sealers – such as the Cuffed </a:t>
            </a:r>
            <a:r>
              <a:rPr lang="en-US" dirty="0" err="1" smtClean="0"/>
              <a:t>Oropharyngeal</a:t>
            </a:r>
            <a:r>
              <a:rPr lang="en-US" dirty="0" smtClean="0"/>
              <a:t> Airway (COPA®)</a:t>
            </a:r>
          </a:p>
          <a:p>
            <a:pPr fontAlgn="base"/>
            <a:r>
              <a:rPr lang="en-US" dirty="0" err="1" smtClean="0"/>
              <a:t>Uncuffed</a:t>
            </a:r>
            <a:r>
              <a:rPr lang="en-US" dirty="0" smtClean="0"/>
              <a:t> anatomically </a:t>
            </a:r>
            <a:r>
              <a:rPr lang="en-US" dirty="0" err="1" smtClean="0"/>
              <a:t>preshaped</a:t>
            </a:r>
            <a:r>
              <a:rPr lang="en-US" dirty="0" smtClean="0"/>
              <a:t> sealers – such as </a:t>
            </a:r>
            <a:r>
              <a:rPr lang="en-US" dirty="0" err="1" smtClean="0"/>
              <a:t>i</a:t>
            </a:r>
            <a:r>
              <a:rPr lang="en-US" dirty="0" smtClean="0"/>
              <a:t>-gel®</a:t>
            </a:r>
            <a:endParaRPr lang="en-US" dirty="0"/>
          </a:p>
        </p:txBody>
      </p:sp>
      <p:sp>
        <p:nvSpPr>
          <p:cNvPr id="10" name="Rectangle 9"/>
          <p:cNvSpPr/>
          <p:nvPr/>
        </p:nvSpPr>
        <p:spPr>
          <a:xfrm>
            <a:off x="4572000" y="3733800"/>
            <a:ext cx="39624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Suffix I for intubation </a:t>
            </a:r>
          </a:p>
          <a:p>
            <a:pPr algn="ctr"/>
            <a:r>
              <a:rPr lang="en-US" sz="2800" dirty="0" smtClean="0"/>
              <a:t>Direct or guided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additive="base">
                                        <p:cTn id="3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026" name="Picture 2"/>
          <p:cNvPicPr>
            <a:picLocks noGrp="1" noChangeAspect="1" noChangeArrowheads="1"/>
          </p:cNvPicPr>
          <p:nvPr>
            <p:ph sz="half" idx="1"/>
          </p:nvPr>
        </p:nvPicPr>
        <p:blipFill>
          <a:blip r:embed="rId2"/>
          <a:stretch>
            <a:fillRect/>
          </a:stretch>
        </p:blipFill>
        <p:spPr bwMode="auto">
          <a:xfrm>
            <a:off x="457200" y="1600200"/>
            <a:ext cx="4038600" cy="3615912"/>
          </a:xfrm>
          <a:prstGeom prst="rect">
            <a:avLst/>
          </a:prstGeom>
          <a:noFill/>
          <a:ln w="9525">
            <a:noFill/>
            <a:miter lim="800000"/>
            <a:headEnd/>
            <a:tailEnd/>
          </a:ln>
          <a:effectLst/>
        </p:spPr>
      </p:pic>
      <p:sp>
        <p:nvSpPr>
          <p:cNvPr id="6" name="Content Placeholder 5"/>
          <p:cNvSpPr>
            <a:spLocks noGrp="1"/>
          </p:cNvSpPr>
          <p:nvPr>
            <p:ph sz="half" idx="2"/>
          </p:nvPr>
        </p:nvSpPr>
        <p:spPr/>
        <p:txBody>
          <a:bodyPr>
            <a:normAutofit fontScale="92500" lnSpcReduction="10000"/>
          </a:bodyPr>
          <a:lstStyle/>
          <a:p>
            <a:r>
              <a:rPr lang="en-US" dirty="0" smtClean="0"/>
              <a:t>the bowl of the device is rigid as is the short, wide right-angled (approximately 110°) airway tube, which is constructed of stainless steel.</a:t>
            </a:r>
          </a:p>
          <a:p>
            <a:r>
              <a:rPr lang="en-US" dirty="0" smtClean="0"/>
              <a:t>Latex free </a:t>
            </a:r>
          </a:p>
          <a:p>
            <a:r>
              <a:rPr lang="en-US" dirty="0" smtClean="0"/>
              <a:t>Sizes 3, 4 and 5 </a:t>
            </a:r>
          </a:p>
          <a:p>
            <a:r>
              <a:rPr lang="en-US" dirty="0" smtClean="0"/>
              <a:t>Stabilizer for removal of LMA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Pictures\kf17_3b-copy.png"/>
          <p:cNvPicPr>
            <a:picLocks noGrp="1" noChangeAspect="1" noChangeArrowheads="1"/>
          </p:cNvPicPr>
          <p:nvPr>
            <p:ph idx="1"/>
          </p:nvPr>
        </p:nvPicPr>
        <p:blipFill>
          <a:blip r:embed="rId2"/>
          <a:srcRect/>
          <a:stretch>
            <a:fillRect/>
          </a:stretch>
        </p:blipFill>
        <p:spPr bwMode="auto">
          <a:xfrm>
            <a:off x="1177528" y="1600200"/>
            <a:ext cx="6788944" cy="45259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 </a:t>
            </a:r>
            <a:endParaRPr lang="en-US" dirty="0"/>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sz="2800" dirty="0" smtClean="0"/>
              <a:t>Head in neutral position – pillow but no extension </a:t>
            </a:r>
          </a:p>
          <a:p>
            <a:pPr algn="just">
              <a:lnSpc>
                <a:spcPct val="150000"/>
              </a:lnSpc>
            </a:pPr>
            <a:r>
              <a:rPr lang="en-US" sz="2800" dirty="0" smtClean="0"/>
              <a:t>One hand insertion – handle and hand </a:t>
            </a:r>
          </a:p>
          <a:p>
            <a:pPr algn="just">
              <a:lnSpc>
                <a:spcPct val="150000"/>
              </a:lnSpc>
            </a:pPr>
            <a:r>
              <a:rPr lang="en-US" sz="2800" dirty="0" smtClean="0"/>
              <a:t>The mask tip is positioned flat against the hard palate immediately posterior to the upper incisors and then slid back and forth over the palate to spread the lubricant. </a:t>
            </a:r>
          </a:p>
          <a:p>
            <a:pPr algn="just">
              <a:lnSpc>
                <a:spcPct val="150000"/>
              </a:lnSpc>
            </a:pPr>
            <a:r>
              <a:rPr lang="en-US" sz="2800" dirty="0" smtClean="0"/>
              <a:t>After the mask is flattened against the hard palate, it is inserted with a rotational movement along the hard palate</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 </a:t>
            </a:r>
            <a:endParaRPr lang="en-US" dirty="0"/>
          </a:p>
        </p:txBody>
      </p:sp>
      <p:sp>
        <p:nvSpPr>
          <p:cNvPr id="3" name="Content Placeholder 2"/>
          <p:cNvSpPr>
            <a:spLocks noGrp="1"/>
          </p:cNvSpPr>
          <p:nvPr>
            <p:ph idx="1"/>
          </p:nvPr>
        </p:nvSpPr>
        <p:spPr/>
        <p:txBody>
          <a:bodyPr/>
          <a:lstStyle/>
          <a:p>
            <a:r>
              <a:rPr lang="en-US" dirty="0" smtClean="0"/>
              <a:t>Just open mouth slightly </a:t>
            </a:r>
          </a:p>
          <a:p>
            <a:r>
              <a:rPr lang="en-US" dirty="0" smtClean="0"/>
              <a:t>Push the metal part up to the chin </a:t>
            </a:r>
          </a:p>
          <a:p>
            <a:r>
              <a:rPr lang="en-US" dirty="0" smtClean="0"/>
              <a:t>Slightly rotate then --</a:t>
            </a:r>
          </a:p>
          <a:p>
            <a:r>
              <a:rPr lang="en-US" dirty="0" smtClean="0"/>
              <a:t>Don’t lever the metal handle</a:t>
            </a:r>
          </a:p>
          <a:p>
            <a:r>
              <a:rPr lang="en-US" dirty="0" smtClean="0"/>
              <a:t>After inflation , anterior adjustment for optimal ventilation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Primary device without tube </a:t>
            </a:r>
          </a:p>
          <a:p>
            <a:r>
              <a:rPr lang="en-US" dirty="0" smtClean="0"/>
              <a:t>Easy to insert </a:t>
            </a:r>
          </a:p>
          <a:p>
            <a:r>
              <a:rPr lang="en-US" dirty="0" smtClean="0"/>
              <a:t>More success </a:t>
            </a:r>
          </a:p>
          <a:p>
            <a:r>
              <a:rPr lang="en-US" dirty="0" smtClean="0"/>
              <a:t>In obese patients – better </a:t>
            </a:r>
          </a:p>
          <a:p>
            <a:r>
              <a:rPr lang="en-US" dirty="0" smtClean="0"/>
              <a:t>Out of hospital airway management – better</a:t>
            </a:r>
          </a:p>
          <a:p>
            <a:r>
              <a:rPr lang="en-US" dirty="0" smtClean="0"/>
              <a:t>It is easier to place than the LMA-Classic when manual in-line stabilization is used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1835</TotalTime>
  <Words>1606</Words>
  <Application>Microsoft Office PowerPoint</Application>
  <PresentationFormat>On-screen Show (4:3)</PresentationFormat>
  <Paragraphs>189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Supraglottic airway  Laryngeal mask airway - 2 </vt:lpstr>
      <vt:lpstr>The others !!</vt:lpstr>
      <vt:lpstr>Slide 3</vt:lpstr>
      <vt:lpstr>Slide 4</vt:lpstr>
      <vt:lpstr>Slide 5</vt:lpstr>
      <vt:lpstr>Slide 6</vt:lpstr>
      <vt:lpstr>Technique </vt:lpstr>
      <vt:lpstr>Technique </vt:lpstr>
      <vt:lpstr>Slide 9</vt:lpstr>
      <vt:lpstr>Slide 10</vt:lpstr>
      <vt:lpstr>The tube </vt:lpstr>
      <vt:lpstr>Slide 12</vt:lpstr>
      <vt:lpstr>Slide 13</vt:lpstr>
      <vt:lpstr>Slide 14</vt:lpstr>
      <vt:lpstr>Slide 15</vt:lpstr>
      <vt:lpstr>Pearls </vt:lpstr>
      <vt:lpstr>LMA c Trac – fibre optic system  </vt:lpstr>
      <vt:lpstr>Slide 18</vt:lpstr>
      <vt:lpstr>Special ?? </vt:lpstr>
      <vt:lpstr>Slide 20</vt:lpstr>
      <vt:lpstr>About igel </vt:lpstr>
      <vt:lpstr>Slide 22</vt:lpstr>
      <vt:lpstr>Pearls </vt:lpstr>
      <vt:lpstr>Technique </vt:lpstr>
      <vt:lpstr>            Igel insertion and position </vt:lpstr>
      <vt:lpstr>Slide 26</vt:lpstr>
      <vt:lpstr>SLIPA</vt:lpstr>
      <vt:lpstr>Slide 28</vt:lpstr>
      <vt:lpstr>SLIPA </vt:lpstr>
      <vt:lpstr>Slide 30</vt:lpstr>
      <vt:lpstr>Slide 31</vt:lpstr>
      <vt:lpstr>Slide 32</vt:lpstr>
      <vt:lpstr>Slide 33</vt:lpstr>
      <vt:lpstr>Slide 34</vt:lpstr>
      <vt:lpstr>Slide 35</vt:lpstr>
      <vt:lpstr>Laryngeal tube </vt:lpstr>
      <vt:lpstr>Pearls </vt:lpstr>
      <vt:lpstr>Slide 38</vt:lpstr>
      <vt:lpstr>Cuffed oropharyngeal airway(COPA) </vt:lpstr>
      <vt:lpstr>Cuffed oropharyngeal airway(COPA) </vt:lpstr>
      <vt:lpstr>Slide 41</vt:lpstr>
      <vt:lpstr>Fibrescope aided nasal and oral  intubation </vt:lpstr>
      <vt:lpstr>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Laryngeal mask airway - 2 </dc:title>
  <dc:creator>admin</dc:creator>
  <cp:lastModifiedBy>admin</cp:lastModifiedBy>
  <cp:revision>143</cp:revision>
  <dcterms:created xsi:type="dcterms:W3CDTF">2016-12-02T01:04:19Z</dcterms:created>
  <dcterms:modified xsi:type="dcterms:W3CDTF">2016-12-08T21:05:41Z</dcterms:modified>
</cp:coreProperties>
</file>