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39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303" r:id="rId28"/>
    <p:sldId id="307" r:id="rId29"/>
    <p:sldId id="308" r:id="rId30"/>
    <p:sldId id="342" r:id="rId31"/>
    <p:sldId id="346" r:id="rId32"/>
    <p:sldId id="347" r:id="rId33"/>
    <p:sldId id="309" r:id="rId34"/>
    <p:sldId id="310" r:id="rId35"/>
    <p:sldId id="311" r:id="rId36"/>
    <p:sldId id="304" r:id="rId37"/>
    <p:sldId id="34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00" r:id="rId57"/>
    <p:sldId id="30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35" r:id="rId74"/>
    <p:sldId id="338" r:id="rId75"/>
    <p:sldId id="341" r:id="rId76"/>
    <p:sldId id="327" r:id="rId77"/>
    <p:sldId id="328" r:id="rId78"/>
    <p:sldId id="329" r:id="rId79"/>
    <p:sldId id="330" r:id="rId80"/>
    <p:sldId id="333" r:id="rId81"/>
    <p:sldId id="332" r:id="rId82"/>
    <p:sldId id="345" r:id="rId83"/>
    <p:sldId id="344" r:id="rId84"/>
    <p:sldId id="331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00"/>
    <a:srgbClr val="00CC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E3AB-058B-4B6A-9BA8-FDB5BFDE1A0C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11E3-6755-4C91-B22E-CA733EE49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11E3-6755-4C91-B22E-CA733EE49B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48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37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6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64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123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71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6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00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2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02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FD7A-BC9D-4133-92D8-8EF981847476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3A8E-2285-4F5B-989F-CBD5979C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50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1"/>
            <a:ext cx="7848600" cy="1752600"/>
          </a:xfrm>
        </p:spPr>
        <p:txBody>
          <a:bodyPr/>
          <a:lstStyle/>
          <a:p>
            <a:r>
              <a:rPr lang="en-US" dirty="0" err="1" smtClean="0"/>
              <a:t>Tracheostomy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Dr. S. Parthasarathy </a:t>
            </a:r>
          </a:p>
          <a:p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MD., DA., DNB, MD (</a:t>
            </a:r>
            <a:r>
              <a:rPr lang="en-US" b="1" u="sng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Acu</a:t>
            </a:r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), </a:t>
            </a:r>
          </a:p>
          <a:p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Dip. </a:t>
            </a:r>
            <a:r>
              <a:rPr lang="en-US" b="1" u="sng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Diab</a:t>
            </a:r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DCA,  Dip. Software statistics </a:t>
            </a:r>
          </a:p>
          <a:p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PhD (</a:t>
            </a:r>
            <a:r>
              <a:rPr lang="en-US" b="1" u="sng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physio</a:t>
            </a:r>
            <a:r>
              <a:rPr lang="en-US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1371600"/>
            <a:ext cx="4191000" cy="1219200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9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originally </a:t>
            </a:r>
          </a:p>
          <a:p>
            <a:endParaRPr lang="en-US" dirty="0" smtClean="0"/>
          </a:p>
          <a:p>
            <a:r>
              <a:rPr lang="en-US" dirty="0" smtClean="0"/>
              <a:t>But now ---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Prolonged or expected prolonged intubation</a:t>
            </a:r>
          </a:p>
          <a:p>
            <a:r>
              <a:rPr lang="en-US" dirty="0" smtClean="0"/>
              <a:t>2. Inability of patient to manage secretions</a:t>
            </a:r>
          </a:p>
          <a:p>
            <a:r>
              <a:rPr lang="en-US" dirty="0" smtClean="0"/>
              <a:t>3. Facilitation of ventilation support</a:t>
            </a:r>
          </a:p>
          <a:p>
            <a:r>
              <a:rPr lang="en-US" dirty="0" smtClean="0"/>
              <a:t>4. Inability to </a:t>
            </a:r>
            <a:r>
              <a:rPr lang="en-US" dirty="0" err="1" smtClean="0"/>
              <a:t>intubate</a:t>
            </a:r>
            <a:endParaRPr lang="en-US" dirty="0" smtClean="0"/>
          </a:p>
          <a:p>
            <a:r>
              <a:rPr lang="en-US" dirty="0" smtClean="0"/>
              <a:t>5. Adjunct to manage head and neck surgery</a:t>
            </a:r>
          </a:p>
          <a:p>
            <a:r>
              <a:rPr lang="en-US" dirty="0" smtClean="0"/>
              <a:t>6. Adjunct to manage significant head and neck trauma</a:t>
            </a:r>
          </a:p>
          <a:p>
            <a:r>
              <a:rPr lang="en-US" sz="3900" b="1" i="1" dirty="0" smtClean="0">
                <a:solidFill>
                  <a:srgbClr val="000066"/>
                </a:solidFill>
              </a:rPr>
              <a:t>FESTIVALS </a:t>
            </a:r>
            <a:r>
              <a:rPr lang="en-US" sz="3900" b="1" i="1" dirty="0" smtClean="0">
                <a:solidFill>
                  <a:srgbClr val="000066"/>
                </a:solidFill>
              </a:rPr>
              <a:t> - pneumonic </a:t>
            </a:r>
            <a:endParaRPr lang="en-US" sz="3900" b="1" i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warming, humidification and filtering of air do not take place before the inspired air reaches the trachea and lungs.</a:t>
            </a:r>
          </a:p>
          <a:p>
            <a:r>
              <a:rPr lang="en-US" dirty="0" smtClean="0"/>
              <a:t>The normal </a:t>
            </a:r>
            <a:r>
              <a:rPr lang="en-US" dirty="0" err="1" smtClean="0"/>
              <a:t>mucociliary</a:t>
            </a:r>
            <a:r>
              <a:rPr lang="en-US" dirty="0" smtClean="0"/>
              <a:t> clearance mechanism is  disrupted.</a:t>
            </a:r>
          </a:p>
          <a:p>
            <a:r>
              <a:rPr lang="en-US" dirty="0" smtClean="0"/>
              <a:t>Cant talk </a:t>
            </a:r>
          </a:p>
          <a:p>
            <a:r>
              <a:rPr lang="en-US" dirty="0" smtClean="0"/>
              <a:t>Cant swallow with ease</a:t>
            </a:r>
          </a:p>
          <a:p>
            <a:r>
              <a:rPr lang="en-US" dirty="0" smtClean="0"/>
              <a:t>Weak cough reflex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and secure </a:t>
            </a:r>
          </a:p>
          <a:p>
            <a:r>
              <a:rPr lang="en-US" dirty="0" smtClean="0"/>
              <a:t>Comfort for the patient </a:t>
            </a:r>
          </a:p>
          <a:p>
            <a:r>
              <a:rPr lang="en-US" dirty="0" smtClean="0"/>
              <a:t>Less sedation needed </a:t>
            </a:r>
          </a:p>
          <a:p>
            <a:r>
              <a:rPr lang="en-US" dirty="0" smtClean="0"/>
              <a:t>Suction easier </a:t>
            </a:r>
          </a:p>
          <a:p>
            <a:r>
              <a:rPr lang="en-US" dirty="0" smtClean="0"/>
              <a:t>Pneumonias less</a:t>
            </a:r>
          </a:p>
          <a:p>
            <a:r>
              <a:rPr lang="en-US" dirty="0" smtClean="0"/>
              <a:t>Resistance is less ( dead space decrease by 70 ml)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Informed consent </a:t>
            </a:r>
          </a:p>
          <a:p>
            <a:r>
              <a:rPr lang="en-US" dirty="0" smtClean="0"/>
              <a:t>Neck examination </a:t>
            </a:r>
          </a:p>
          <a:p>
            <a:r>
              <a:rPr lang="en-US" dirty="0" smtClean="0"/>
              <a:t>Bleeding disorders</a:t>
            </a:r>
          </a:p>
          <a:p>
            <a:r>
              <a:rPr lang="en-US" dirty="0" smtClean="0"/>
              <a:t>A good assistant </a:t>
            </a:r>
          </a:p>
          <a:p>
            <a:endParaRPr lang="en-US" dirty="0" smtClean="0"/>
          </a:p>
          <a:p>
            <a:r>
              <a:rPr lang="en-US" dirty="0" smtClean="0"/>
              <a:t>Procedure </a:t>
            </a:r>
          </a:p>
          <a:p>
            <a:r>
              <a:rPr lang="en-US" dirty="0" err="1" smtClean="0"/>
              <a:t>Anaesthesia</a:t>
            </a:r>
            <a:r>
              <a:rPr lang="en-US" dirty="0" smtClean="0"/>
              <a:t> or not </a:t>
            </a:r>
          </a:p>
          <a:p>
            <a:r>
              <a:rPr lang="en-US" dirty="0" smtClean="0"/>
              <a:t>Emergency or elective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048000" y="51816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934200" y="51816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657600" y="3886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2000" contrast="68000"/>
          </a:blip>
          <a:srcRect/>
          <a:stretch>
            <a:fillRect/>
          </a:stretch>
        </p:blipFill>
        <p:spPr bwMode="auto">
          <a:xfrm>
            <a:off x="1981200" y="16002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Terminator 3"/>
          <p:cNvSpPr/>
          <p:nvPr/>
        </p:nvSpPr>
        <p:spPr>
          <a:xfrm>
            <a:off x="4419600" y="5486400"/>
            <a:ext cx="838200" cy="152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– low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46981"/>
            <a:ext cx="4038600" cy="323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6694" y="1600200"/>
            <a:ext cx="2721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Down Arrow 5"/>
          <p:cNvSpPr/>
          <p:nvPr/>
        </p:nvSpPr>
        <p:spPr>
          <a:xfrm>
            <a:off x="990600" y="2819400"/>
            <a:ext cx="2133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752600" y="39624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7000" contrast="38000"/>
          </a:blip>
          <a:srcRect/>
          <a:stretch>
            <a:fillRect/>
          </a:stretch>
        </p:blipFill>
        <p:spPr bwMode="auto">
          <a:xfrm>
            <a:off x="457200" y="21336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32000" contrast="45000"/>
          </a:blip>
          <a:srcRect/>
          <a:stretch>
            <a:fillRect/>
          </a:stretch>
        </p:blipFill>
        <p:spPr bwMode="auto">
          <a:xfrm>
            <a:off x="4648200" y="1981201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8458200" y="37338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458200" y="4267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7772400" y="3581400"/>
            <a:ext cx="381000" cy="838200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</a:t>
            </a:r>
            <a:r>
              <a:rPr lang="en-US" dirty="0" err="1" smtClean="0"/>
              <a:t>tracheostomy</a:t>
            </a:r>
            <a:r>
              <a:rPr lang="en-US" dirty="0" smtClean="0"/>
              <a:t> tube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1000" contrast="61000"/>
          </a:blip>
          <a:srcRect/>
          <a:stretch>
            <a:fillRect/>
          </a:stretch>
        </p:blipFill>
        <p:spPr bwMode="auto">
          <a:xfrm>
            <a:off x="1279976" y="1600200"/>
            <a:ext cx="65840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tracheotomy refers to the formation of a surgical opening in </a:t>
            </a:r>
            <a:r>
              <a:rPr lang="en-US" dirty="0" smtClean="0"/>
              <a:t>the trachea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Nomenclature ??</a:t>
            </a:r>
          </a:p>
          <a:p>
            <a:r>
              <a:rPr lang="en-US" dirty="0" smtClean="0"/>
              <a:t>It </a:t>
            </a:r>
            <a:r>
              <a:rPr lang="en-US" dirty="0"/>
              <a:t>refers </a:t>
            </a:r>
            <a:r>
              <a:rPr lang="en-US" dirty="0" smtClean="0"/>
              <a:t>to </a:t>
            </a:r>
            <a:r>
              <a:rPr lang="en-US" dirty="0"/>
              <a:t>a temporary procedure.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Tracheostomy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the other </a:t>
            </a:r>
            <a:r>
              <a:rPr lang="en-US" dirty="0"/>
              <a:t>hand refers to the creation of a permanent stoma between the </a:t>
            </a:r>
            <a:r>
              <a:rPr lang="en-US" dirty="0" smtClean="0"/>
              <a:t>trachea and </a:t>
            </a:r>
            <a:r>
              <a:rPr lang="en-US" dirty="0"/>
              <a:t>the cervical skin</a:t>
            </a:r>
          </a:p>
        </p:txBody>
      </p:sp>
    </p:spTree>
    <p:extLst>
      <p:ext uri="{BB962C8B-B14F-4D97-AF65-F5344CB8AC3E}">
        <p14:creationId xmlns="" xmlns:p14="http://schemas.microsoft.com/office/powerpoint/2010/main" val="42491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curves !!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828800"/>
            <a:ext cx="7143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size of the </a:t>
            </a:r>
            <a:r>
              <a:rPr lang="en-US" dirty="0" err="1" smtClean="0"/>
              <a:t>tracheostomy</a:t>
            </a:r>
            <a:r>
              <a:rPr lang="en-US" dirty="0" smtClean="0"/>
              <a:t> tube usually refers to the inner diameter of the</a:t>
            </a:r>
          </a:p>
          <a:p>
            <a:pPr>
              <a:buNone/>
            </a:pPr>
            <a:r>
              <a:rPr lang="en-US" dirty="0" smtClean="0"/>
              <a:t>     inner </a:t>
            </a:r>
            <a:r>
              <a:rPr lang="en-US" dirty="0" err="1" smtClean="0"/>
              <a:t>cannula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 other words, the inner diameter reflects the narrowest diameter of a particular </a:t>
            </a:r>
            <a:r>
              <a:rPr lang="en-US" dirty="0" err="1" smtClean="0"/>
              <a:t>tracheostomy</a:t>
            </a:r>
            <a:r>
              <a:rPr lang="en-US" dirty="0" smtClean="0"/>
              <a:t> tube.</a:t>
            </a:r>
          </a:p>
          <a:p>
            <a:r>
              <a:rPr lang="en-US" dirty="0" smtClean="0"/>
              <a:t>two sizing systems for </a:t>
            </a:r>
            <a:r>
              <a:rPr lang="en-US" dirty="0" err="1" smtClean="0"/>
              <a:t>tracheostomies</a:t>
            </a:r>
            <a:r>
              <a:rPr lang="en-US" dirty="0" smtClean="0"/>
              <a:t>: the Jackson sizing system and the International Standards Organization (ISO) sizing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</a:t>
            </a:r>
            <a:r>
              <a:rPr lang="en-US" dirty="0" err="1" smtClean="0"/>
              <a:t>cannula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purpose of the inner </a:t>
            </a:r>
            <a:r>
              <a:rPr lang="en-US" dirty="0" err="1" smtClean="0"/>
              <a:t>cannula</a:t>
            </a:r>
            <a:r>
              <a:rPr lang="en-US" dirty="0" smtClean="0"/>
              <a:t> is to </a:t>
            </a:r>
            <a:r>
              <a:rPr lang="en-US" b="1" dirty="0" smtClean="0"/>
              <a:t>clear secretions through cleaning </a:t>
            </a:r>
            <a:r>
              <a:rPr lang="en-US" dirty="0" smtClean="0"/>
              <a:t>or replacement at regular intervals. The standard inner </a:t>
            </a:r>
            <a:r>
              <a:rPr lang="en-US" dirty="0" err="1" smtClean="0"/>
              <a:t>cannula</a:t>
            </a:r>
            <a:r>
              <a:rPr lang="en-US" dirty="0" smtClean="0"/>
              <a:t> is used most often in the hospital setting because it frequently provides a 15-mm</a:t>
            </a:r>
          </a:p>
          <a:p>
            <a:pPr>
              <a:buNone/>
            </a:pPr>
            <a:r>
              <a:rPr lang="en-US" dirty="0" smtClean="0"/>
              <a:t>   Adapter.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Obturator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with the insertion of the </a:t>
            </a:r>
            <a:r>
              <a:rPr lang="en-US" dirty="0" err="1" smtClean="0"/>
              <a:t>tracheostomy</a:t>
            </a:r>
            <a:r>
              <a:rPr lang="en-US" dirty="0" smtClean="0"/>
              <a:t> tube. </a:t>
            </a:r>
          </a:p>
          <a:p>
            <a:r>
              <a:rPr lang="en-US" dirty="0" smtClean="0"/>
              <a:t>Typically, it is necessary to remove the inner </a:t>
            </a:r>
            <a:r>
              <a:rPr lang="en-US" dirty="0" err="1" smtClean="0"/>
              <a:t>cannula</a:t>
            </a:r>
            <a:r>
              <a:rPr lang="en-US" dirty="0" smtClean="0"/>
              <a:t> in order for the </a:t>
            </a:r>
            <a:r>
              <a:rPr lang="en-US" dirty="0" err="1" smtClean="0"/>
              <a:t>obturator</a:t>
            </a:r>
            <a:r>
              <a:rPr lang="en-US" dirty="0" smtClean="0"/>
              <a:t> to fit within the outer </a:t>
            </a:r>
            <a:r>
              <a:rPr lang="en-US" dirty="0" err="1" smtClean="0"/>
              <a:t>cannula</a:t>
            </a:r>
            <a:endParaRPr lang="en-US" dirty="0" smtClean="0"/>
          </a:p>
          <a:p>
            <a:r>
              <a:rPr lang="en-US" b="1" dirty="0" smtClean="0"/>
              <a:t>Keep it in vision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 flange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neck flange is to stabilize the </a:t>
            </a:r>
            <a:r>
              <a:rPr lang="en-US" dirty="0" err="1" smtClean="0"/>
              <a:t>tracheostomy</a:t>
            </a:r>
            <a:r>
              <a:rPr lang="en-US" dirty="0" smtClean="0"/>
              <a:t> tube, seating it against the neck and preventing it from migrating inward.</a:t>
            </a:r>
          </a:p>
          <a:p>
            <a:endParaRPr lang="en-US" dirty="0" smtClean="0"/>
          </a:p>
          <a:p>
            <a:r>
              <a:rPr lang="en-US" dirty="0" smtClean="0"/>
              <a:t>Labels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The Pilot Balloon and the Inflation Line</a:t>
            </a:r>
          </a:p>
          <a:p>
            <a:r>
              <a:rPr lang="en-US" dirty="0" smtClean="0"/>
              <a:t>The Cuff( high pressure, barrel, foam, tear drop) Capillary perfusion pressure is considered to be between 20–30 cm H2O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24200"/>
            <a:ext cx="7143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– numerous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Single </a:t>
            </a:r>
            <a:r>
              <a:rPr lang="en-US" dirty="0" err="1" smtClean="0"/>
              <a:t>cannula</a:t>
            </a:r>
            <a:r>
              <a:rPr lang="en-US" dirty="0" smtClean="0"/>
              <a:t> ---  cuffed and </a:t>
            </a:r>
            <a:r>
              <a:rPr lang="en-US" dirty="0" err="1" smtClean="0"/>
              <a:t>uncuffed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2) Double </a:t>
            </a:r>
            <a:r>
              <a:rPr lang="en-US" dirty="0" err="1" smtClean="0"/>
              <a:t>cannula</a:t>
            </a:r>
            <a:r>
              <a:rPr lang="en-US" dirty="0" smtClean="0"/>
              <a:t> --- cuffed and </a:t>
            </a:r>
            <a:r>
              <a:rPr lang="en-US" dirty="0" err="1" smtClean="0"/>
              <a:t>uncuffed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3)Unique a) fenestrated b) talking c) big size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</a:t>
            </a:r>
            <a:r>
              <a:rPr lang="en-US" dirty="0" err="1" smtClean="0"/>
              <a:t>cannula</a:t>
            </a:r>
            <a:r>
              <a:rPr lang="en-US" dirty="0" smtClean="0"/>
              <a:t> cuffed and </a:t>
            </a:r>
            <a:r>
              <a:rPr lang="en-US" dirty="0" err="1" smtClean="0"/>
              <a:t>uncuffed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52600"/>
            <a:ext cx="4038600" cy="384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16576"/>
            <a:ext cx="4038600" cy="389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cannula</a:t>
            </a:r>
            <a:r>
              <a:rPr lang="en-US" dirty="0" smtClean="0"/>
              <a:t> cuffed and </a:t>
            </a:r>
            <a:r>
              <a:rPr lang="en-US" dirty="0" err="1" smtClean="0"/>
              <a:t>uncuffed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0800"/>
            <a:ext cx="4038600" cy="426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4962" y="2272506"/>
            <a:ext cx="25050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 --------- fixed flange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13427"/>
            <a:ext cx="4038600" cy="289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rved Right Arrow 4"/>
          <p:cNvSpPr/>
          <p:nvPr/>
        </p:nvSpPr>
        <p:spPr>
          <a:xfrm>
            <a:off x="685800" y="34290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described in Rig </a:t>
            </a:r>
            <a:r>
              <a:rPr lang="en-US" dirty="0" err="1" smtClean="0"/>
              <a:t>veda</a:t>
            </a:r>
            <a:r>
              <a:rPr lang="en-US" dirty="0" smtClean="0"/>
              <a:t> in 2000 BC </a:t>
            </a:r>
          </a:p>
          <a:p>
            <a:r>
              <a:rPr lang="en-US" dirty="0" smtClean="0"/>
              <a:t>In the 1800s </a:t>
            </a:r>
            <a:r>
              <a:rPr lang="en-US" dirty="0" err="1" smtClean="0"/>
              <a:t>tracheostomy</a:t>
            </a:r>
            <a:r>
              <a:rPr lang="en-US" dirty="0" smtClean="0"/>
              <a:t> gained in popularity, as it became a </a:t>
            </a:r>
            <a:r>
              <a:rPr lang="en-US" dirty="0" err="1" smtClean="0"/>
              <a:t>recognised</a:t>
            </a:r>
            <a:r>
              <a:rPr lang="en-US" dirty="0" smtClean="0"/>
              <a:t> way of treating patients with Diphtheria.</a:t>
            </a:r>
          </a:p>
          <a:p>
            <a:r>
              <a:rPr lang="en-US" dirty="0" smtClean="0"/>
              <a:t>High and low </a:t>
            </a:r>
          </a:p>
          <a:p>
            <a:r>
              <a:rPr lang="en-US" b="1" dirty="0" err="1" smtClean="0"/>
              <a:t>Chevaliar</a:t>
            </a:r>
            <a:r>
              <a:rPr lang="en-US" b="1" dirty="0" smtClean="0"/>
              <a:t> Jackson</a:t>
            </a:r>
            <a:r>
              <a:rPr lang="en-US" dirty="0" smtClean="0"/>
              <a:t> 1909 </a:t>
            </a:r>
          </a:p>
          <a:p>
            <a:pPr>
              <a:buNone/>
            </a:pPr>
            <a:r>
              <a:rPr lang="en-US" dirty="0" smtClean="0"/>
              <a:t>   mortality --  25% to 1–2% by passage of a few decades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2000" contrast="21000"/>
          </a:blip>
          <a:srcRect/>
          <a:stretch>
            <a:fillRect/>
          </a:stretch>
        </p:blipFill>
        <p:spPr bwMode="auto">
          <a:xfrm>
            <a:off x="3200400" y="914400"/>
            <a:ext cx="304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21000"/>
          </a:blip>
          <a:srcRect/>
          <a:stretch>
            <a:fillRect/>
          </a:stretch>
        </p:blipFill>
        <p:spPr bwMode="auto">
          <a:xfrm>
            <a:off x="1828800" y="1295400"/>
            <a:ext cx="51815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valves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Flange adj.    --  --- </a:t>
            </a:r>
            <a:r>
              <a:rPr lang="en-US" dirty="0" err="1" smtClean="0"/>
              <a:t>Armoured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1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24657"/>
            <a:ext cx="4038600" cy="376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7391400" y="1905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long ------- suction ports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9527"/>
            <a:ext cx="4038600" cy="378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500" y="2172494"/>
            <a:ext cx="381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5715000" y="45720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               fenestrated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86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38750" y="2134394"/>
            <a:ext cx="2857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553200" y="3048000"/>
            <a:ext cx="685800" cy="838200"/>
          </a:xfrm>
          <a:prstGeom prst="ellipse">
            <a:avLst/>
          </a:prstGeom>
          <a:solidFill>
            <a:srgbClr val="FF0000">
              <a:alpha val="14000"/>
            </a:srgb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- </a:t>
            </a:r>
            <a:r>
              <a:rPr lang="en-US" dirty="0" err="1" smtClean="0"/>
              <a:t>Colour</a:t>
            </a:r>
            <a:r>
              <a:rPr lang="en-US" dirty="0" smtClean="0"/>
              <a:t> coding of tubes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Orange 6</a:t>
            </a:r>
          </a:p>
          <a:p>
            <a:r>
              <a:rPr lang="en-US" dirty="0" smtClean="0"/>
              <a:t>Green 7</a:t>
            </a:r>
          </a:p>
          <a:p>
            <a:r>
              <a:rPr lang="en-US" dirty="0" smtClean="0"/>
              <a:t>White 8</a:t>
            </a:r>
          </a:p>
          <a:p>
            <a:r>
              <a:rPr lang="en-US" dirty="0" smtClean="0"/>
              <a:t>Blue 9</a:t>
            </a:r>
          </a:p>
          <a:p>
            <a:r>
              <a:rPr lang="en-US" dirty="0" smtClean="0"/>
              <a:t>Yellow 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Percutaneous</a:t>
            </a:r>
            <a:r>
              <a:rPr lang="en-US" sz="7200" dirty="0" smtClean="0">
                <a:solidFill>
                  <a:srgbClr val="FF0000"/>
                </a:solidFill>
              </a:rPr>
              <a:t> dilatational </a:t>
            </a:r>
            <a:r>
              <a:rPr lang="en-US" sz="7200" dirty="0" err="1" smtClean="0">
                <a:solidFill>
                  <a:srgbClr val="FF0000"/>
                </a:solidFill>
              </a:rPr>
              <a:t>tracheostomy</a:t>
            </a:r>
            <a:r>
              <a:rPr lang="en-US" sz="7200" dirty="0" smtClean="0">
                <a:solidFill>
                  <a:srgbClr val="FF0000"/>
                </a:solidFill>
              </a:rPr>
              <a:t> (PDT)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percutaneous</a:t>
            </a:r>
            <a:r>
              <a:rPr lang="en-US" dirty="0" smtClean="0"/>
              <a:t> dilatational </a:t>
            </a:r>
            <a:r>
              <a:rPr lang="en-US" dirty="0" err="1" smtClean="0"/>
              <a:t>tracheostomy</a:t>
            </a:r>
            <a:r>
              <a:rPr lang="en-US" dirty="0" smtClean="0"/>
              <a:t> (PDT) is defined as the placement of a </a:t>
            </a:r>
            <a:r>
              <a:rPr lang="en-US" dirty="0" err="1" smtClean="0"/>
              <a:t>tracheostomy</a:t>
            </a:r>
            <a:r>
              <a:rPr lang="en-US" dirty="0" smtClean="0"/>
              <a:t> tube with the help of one commercially available set using a series of dilators.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The most commonly used PDT kits are available from Cook Critical Care and Sims </a:t>
            </a:r>
            <a:r>
              <a:rPr lang="en-US" dirty="0" err="1" smtClean="0">
                <a:solidFill>
                  <a:srgbClr val="000066"/>
                </a:solidFill>
              </a:rPr>
              <a:t>Portex</a:t>
            </a:r>
            <a:r>
              <a:rPr lang="en-US" dirty="0" smtClean="0">
                <a:solidFill>
                  <a:srgbClr val="000066"/>
                </a:solidFill>
              </a:rPr>
              <a:t>, which include the single tapered tracheal dilator (Blue Rhino) developed by </a:t>
            </a:r>
            <a:r>
              <a:rPr lang="en-US" dirty="0" err="1" smtClean="0">
                <a:solidFill>
                  <a:srgbClr val="000066"/>
                </a:solidFill>
              </a:rPr>
              <a:t>Ciaglia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b="1" dirty="0" smtClean="0"/>
              <a:t>without direct visualization of the trachea</a:t>
            </a:r>
            <a:r>
              <a:rPr lang="en-US" dirty="0" smtClean="0"/>
              <a:t>.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 requisites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PDT necessitates the administration of adequate pain relief, sedation and neuromuscular blockade to the already </a:t>
            </a:r>
            <a:r>
              <a:rPr lang="en-US" dirty="0" err="1" smtClean="0"/>
              <a:t>intubated</a:t>
            </a:r>
            <a:r>
              <a:rPr lang="en-US" dirty="0" smtClean="0"/>
              <a:t> and mechanically ventilated patient. </a:t>
            </a:r>
          </a:p>
          <a:p>
            <a:r>
              <a:rPr lang="en-US" b="1" dirty="0" smtClean="0">
                <a:solidFill>
                  <a:srgbClr val="004C00"/>
                </a:solidFill>
              </a:rPr>
              <a:t>Due to this a PDT cannot be used for emergency airway management as in </a:t>
            </a:r>
            <a:r>
              <a:rPr lang="en-US" b="1" dirty="0" err="1" smtClean="0">
                <a:solidFill>
                  <a:srgbClr val="004C00"/>
                </a:solidFill>
              </a:rPr>
              <a:t>supraglottis</a:t>
            </a:r>
            <a:r>
              <a:rPr lang="en-US" b="1" dirty="0" smtClean="0">
                <a:solidFill>
                  <a:srgbClr val="004C00"/>
                </a:solidFill>
              </a:rPr>
              <a:t> or </a:t>
            </a:r>
            <a:r>
              <a:rPr lang="en-US" b="1" dirty="0" err="1" smtClean="0">
                <a:solidFill>
                  <a:srgbClr val="004C00"/>
                </a:solidFill>
              </a:rPr>
              <a:t>oro</a:t>
            </a:r>
            <a:r>
              <a:rPr lang="en-US" b="1" dirty="0" smtClean="0">
                <a:solidFill>
                  <a:srgbClr val="004C00"/>
                </a:solidFill>
              </a:rPr>
              <a:t> facial trauma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Otherwise indications are similar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Mechanical obstruction of the upper airways.</a:t>
            </a:r>
          </a:p>
          <a:p>
            <a:r>
              <a:rPr lang="en-US" dirty="0" smtClean="0"/>
              <a:t>2. Protection of </a:t>
            </a:r>
            <a:r>
              <a:rPr lang="en-US" dirty="0" err="1" smtClean="0"/>
              <a:t>tracheobronchial</a:t>
            </a:r>
            <a:r>
              <a:rPr lang="en-US" dirty="0" smtClean="0"/>
              <a:t> tree in patients at risk of aspiration.</a:t>
            </a:r>
          </a:p>
          <a:p>
            <a:r>
              <a:rPr lang="en-US" dirty="0" smtClean="0"/>
              <a:t>3. Respiratory failure.</a:t>
            </a:r>
          </a:p>
          <a:p>
            <a:r>
              <a:rPr lang="en-US" dirty="0" smtClean="0"/>
              <a:t>4. Retention of bronchial secretions.</a:t>
            </a:r>
          </a:p>
          <a:p>
            <a:r>
              <a:rPr lang="en-US" dirty="0" smtClean="0"/>
              <a:t>5. Elective </a:t>
            </a:r>
            <a:r>
              <a:rPr lang="en-US" dirty="0" err="1" smtClean="0"/>
              <a:t>tracheostomy</a:t>
            </a:r>
            <a:r>
              <a:rPr lang="en-US" dirty="0" smtClean="0"/>
              <a:t>, e.g. during major head and neck surgery a </a:t>
            </a:r>
            <a:r>
              <a:rPr lang="en-US" dirty="0" err="1" smtClean="0"/>
              <a:t>tracheostomy</a:t>
            </a:r>
            <a:endParaRPr lang="en-US" dirty="0" smtClean="0"/>
          </a:p>
          <a:p>
            <a:r>
              <a:rPr lang="en-US" dirty="0" smtClean="0"/>
              <a:t>can provide/improve surgical access and facilitate ventilation.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PDT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under the age of 16 years</a:t>
            </a:r>
          </a:p>
          <a:p>
            <a:r>
              <a:rPr lang="en-US" dirty="0" smtClean="0"/>
              <a:t>Obvious deformities of the airway, previous scars from surgeries like a </a:t>
            </a:r>
            <a:r>
              <a:rPr lang="en-US" dirty="0" err="1" smtClean="0"/>
              <a:t>tracheostomy</a:t>
            </a:r>
            <a:r>
              <a:rPr lang="en-US" dirty="0" smtClean="0"/>
              <a:t> </a:t>
            </a:r>
            <a:r>
              <a:rPr lang="en-US" dirty="0" err="1" smtClean="0"/>
              <a:t>sternotomy</a:t>
            </a:r>
            <a:r>
              <a:rPr lang="en-US" dirty="0" smtClean="0"/>
              <a:t>, neck </a:t>
            </a:r>
            <a:r>
              <a:rPr lang="en-US" dirty="0" err="1" smtClean="0"/>
              <a:t>oedema</a:t>
            </a:r>
            <a:r>
              <a:rPr lang="en-US" dirty="0" smtClean="0"/>
              <a:t>, gross obesity, a mass (for example a </a:t>
            </a:r>
            <a:r>
              <a:rPr lang="en-US" dirty="0" err="1" smtClean="0"/>
              <a:t>goitre</a:t>
            </a:r>
            <a:r>
              <a:rPr lang="en-US" dirty="0" smtClean="0"/>
              <a:t>) or a </a:t>
            </a:r>
            <a:r>
              <a:rPr lang="en-US" dirty="0" err="1" smtClean="0"/>
              <a:t>tumour</a:t>
            </a:r>
            <a:r>
              <a:rPr lang="en-US" dirty="0" smtClean="0"/>
              <a:t> in the neck make it difficult to easily palpate the local landmarks like the </a:t>
            </a:r>
            <a:r>
              <a:rPr lang="en-US" dirty="0" err="1" smtClean="0"/>
              <a:t>cricoid</a:t>
            </a:r>
            <a:r>
              <a:rPr lang="en-US" dirty="0" smtClean="0"/>
              <a:t> cartilage.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Inability to optimally extend the patient’s neck due to cervical spine trauma or arthritis, the presence of a short neck or due to severe </a:t>
            </a:r>
            <a:r>
              <a:rPr lang="en-US" dirty="0" err="1" smtClean="0"/>
              <a:t>kyphosis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Haemo</a:t>
            </a:r>
            <a:r>
              <a:rPr lang="en-US" dirty="0" smtClean="0"/>
              <a:t> dynamically unstable and difficult airways 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and lines </a:t>
            </a:r>
          </a:p>
          <a:p>
            <a:r>
              <a:rPr lang="en-US" dirty="0" smtClean="0"/>
              <a:t>Time 30 Vs 60 minutes </a:t>
            </a:r>
          </a:p>
          <a:p>
            <a:r>
              <a:rPr lang="en-US" dirty="0" smtClean="0"/>
              <a:t>Cost and theatre personnel </a:t>
            </a:r>
          </a:p>
          <a:p>
            <a:r>
              <a:rPr lang="en-US" dirty="0" smtClean="0"/>
              <a:t>Less trauma– less bleeding and less infection </a:t>
            </a:r>
          </a:p>
          <a:p>
            <a:r>
              <a:rPr lang="en-US" dirty="0" err="1" smtClean="0"/>
              <a:t>Decannulation</a:t>
            </a:r>
            <a:r>
              <a:rPr lang="en-US" dirty="0" smtClean="0"/>
              <a:t> is easier </a:t>
            </a:r>
          </a:p>
          <a:p>
            <a:r>
              <a:rPr lang="en-US" dirty="0" smtClean="0"/>
              <a:t>Scar is less </a:t>
            </a:r>
          </a:p>
          <a:p>
            <a:r>
              <a:rPr lang="en-US" b="1" dirty="0" smtClean="0"/>
              <a:t>In MTS, direct cost is less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Nasogastric</a:t>
            </a:r>
            <a:r>
              <a:rPr lang="en-US" dirty="0" smtClean="0"/>
              <a:t> feed is stopped at least 2 h before the planned time of PDT and the stomach contents emptied just before the actual procedure to prevent aspiration into the airway.</a:t>
            </a:r>
          </a:p>
          <a:p>
            <a:r>
              <a:rPr lang="en-US" dirty="0" smtClean="0"/>
              <a:t>Position similar </a:t>
            </a:r>
          </a:p>
          <a:p>
            <a:r>
              <a:rPr lang="en-US" dirty="0" smtClean="0"/>
              <a:t>100% oxygen; adequate analgesia,</a:t>
            </a:r>
          </a:p>
          <a:p>
            <a:r>
              <a:rPr lang="en-US" dirty="0" smtClean="0"/>
              <a:t>sedation and muscle relaxation are also ensured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Ventilator settings adjusted for leaks </a:t>
            </a:r>
          </a:p>
          <a:p>
            <a:r>
              <a:rPr lang="en-US" dirty="0" smtClean="0"/>
              <a:t>PEEP 10 – 15 cm </a:t>
            </a:r>
          </a:p>
          <a:p>
            <a:r>
              <a:rPr lang="en-US" dirty="0" smtClean="0"/>
              <a:t>All monitors and IVF and drugs </a:t>
            </a:r>
          </a:p>
          <a:p>
            <a:r>
              <a:rPr lang="en-US" dirty="0" smtClean="0"/>
              <a:t>Bronchoscope introduced</a:t>
            </a:r>
          </a:p>
          <a:p>
            <a:endParaRPr lang="en-US" dirty="0" smtClean="0"/>
          </a:p>
          <a:p>
            <a:r>
              <a:rPr lang="en-US" dirty="0" smtClean="0"/>
              <a:t>ET tube withdrawn and cuff deflation adequate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ultimate tube placement is made at the level of the first and the second tracheal cartilages or between the second and the third tracheal cartilages whenever possible.</a:t>
            </a:r>
          </a:p>
          <a:p>
            <a:r>
              <a:rPr lang="en-US" dirty="0" smtClean="0"/>
              <a:t>A 2–3 mm midline </a:t>
            </a:r>
            <a:r>
              <a:rPr lang="en-US" dirty="0" err="1" smtClean="0"/>
              <a:t>subcricoid</a:t>
            </a:r>
            <a:r>
              <a:rPr lang="en-US" dirty="0" smtClean="0"/>
              <a:t> transverse incision is made on the skin at the pre-selected site.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6000"/>
          </a:blip>
          <a:srcRect/>
          <a:stretch>
            <a:fillRect/>
          </a:stretch>
        </p:blipFill>
        <p:spPr bwMode="auto">
          <a:xfrm>
            <a:off x="2209800" y="990600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087" y="1791494"/>
            <a:ext cx="6219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988" y="1600200"/>
            <a:ext cx="36020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686719"/>
            <a:ext cx="6438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Congenital </a:t>
            </a:r>
            <a:r>
              <a:rPr lang="en-US" dirty="0" smtClean="0"/>
              <a:t>: </a:t>
            </a:r>
            <a:r>
              <a:rPr lang="en-US" dirty="0" err="1" smtClean="0"/>
              <a:t>Subglottic</a:t>
            </a:r>
            <a:r>
              <a:rPr lang="en-US" dirty="0" smtClean="0"/>
              <a:t> or upper tracheal </a:t>
            </a:r>
            <a:r>
              <a:rPr lang="en-US" dirty="0" err="1" smtClean="0"/>
              <a:t>stenosis</a:t>
            </a:r>
            <a:r>
              <a:rPr lang="en-US" dirty="0" smtClean="0"/>
              <a:t>, laryngeal web, laryngeal and </a:t>
            </a:r>
            <a:r>
              <a:rPr lang="en-US" dirty="0" err="1" smtClean="0"/>
              <a:t>vallecular</a:t>
            </a:r>
            <a:r>
              <a:rPr lang="en-US" dirty="0" smtClean="0"/>
              <a:t> cysts, </a:t>
            </a:r>
            <a:r>
              <a:rPr lang="en-US" dirty="0" err="1" smtClean="0"/>
              <a:t>tracheo-oesophageal</a:t>
            </a:r>
            <a:r>
              <a:rPr lang="en-US" dirty="0" smtClean="0"/>
              <a:t> anomalies or </a:t>
            </a:r>
            <a:r>
              <a:rPr lang="en-US" dirty="0" err="1" smtClean="0"/>
              <a:t>haemangioma</a:t>
            </a:r>
            <a:r>
              <a:rPr lang="en-US" dirty="0" smtClean="0"/>
              <a:t> of the larynx.</a:t>
            </a:r>
          </a:p>
          <a:p>
            <a:r>
              <a:rPr lang="en-US" b="1" dirty="0" smtClean="0"/>
              <a:t>Infective</a:t>
            </a:r>
            <a:r>
              <a:rPr lang="en-US" dirty="0" smtClean="0"/>
              <a:t> Acute </a:t>
            </a:r>
            <a:r>
              <a:rPr lang="en-US" dirty="0" err="1" smtClean="0"/>
              <a:t>epiglottitis</a:t>
            </a:r>
            <a:r>
              <a:rPr lang="en-US" dirty="0" smtClean="0"/>
              <a:t>, </a:t>
            </a:r>
            <a:r>
              <a:rPr lang="en-US" dirty="0" err="1" smtClean="0"/>
              <a:t>laryngo</a:t>
            </a:r>
            <a:r>
              <a:rPr lang="en-US" dirty="0" smtClean="0"/>
              <a:t> </a:t>
            </a:r>
            <a:r>
              <a:rPr lang="en-US" dirty="0" err="1" smtClean="0"/>
              <a:t>tracheo</a:t>
            </a:r>
            <a:r>
              <a:rPr lang="en-US" dirty="0" smtClean="0"/>
              <a:t> bronchitis, diphtheria or Ludwig’s angina.</a:t>
            </a:r>
          </a:p>
          <a:p>
            <a:r>
              <a:rPr lang="en-US" b="1" dirty="0" smtClean="0"/>
              <a:t>Malignancy</a:t>
            </a:r>
            <a:r>
              <a:rPr lang="en-US" dirty="0" smtClean="0"/>
              <a:t> Advanced </a:t>
            </a:r>
            <a:r>
              <a:rPr lang="en-US" dirty="0" err="1" smtClean="0"/>
              <a:t>tumours</a:t>
            </a:r>
            <a:r>
              <a:rPr lang="en-US" dirty="0" smtClean="0"/>
              <a:t> of larynx, tongue, pharynx or upper trachea presenting with </a:t>
            </a:r>
            <a:r>
              <a:rPr lang="en-US" dirty="0" err="1" smtClean="0"/>
              <a:t>stridor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0812" y="1600200"/>
            <a:ext cx="38023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dilating with a set of 7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112" y="1667669"/>
            <a:ext cx="65817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4, 6, 8 ---- 24, 28, 32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050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6862" y="1858169"/>
            <a:ext cx="6010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the tracheotomy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 Extra </a:t>
            </a:r>
            <a:r>
              <a:rPr lang="en-US" dirty="0" err="1" smtClean="0"/>
              <a:t>tracheostomy</a:t>
            </a:r>
            <a:r>
              <a:rPr lang="en-US" dirty="0" smtClean="0"/>
              <a:t> tube of same size</a:t>
            </a:r>
          </a:p>
          <a:p>
            <a:r>
              <a:rPr lang="en-US" dirty="0" smtClean="0"/>
              <a:t>■ Extra </a:t>
            </a:r>
            <a:r>
              <a:rPr lang="en-US" dirty="0" err="1" smtClean="0"/>
              <a:t>tracheostomy</a:t>
            </a:r>
            <a:r>
              <a:rPr lang="en-US" dirty="0" smtClean="0"/>
              <a:t> tube one size smaller</a:t>
            </a:r>
          </a:p>
          <a:p>
            <a:r>
              <a:rPr lang="en-US" dirty="0" smtClean="0"/>
              <a:t>■ </a:t>
            </a:r>
            <a:r>
              <a:rPr lang="en-US" dirty="0" err="1" smtClean="0"/>
              <a:t>Obturator</a:t>
            </a:r>
            <a:endParaRPr lang="en-US" dirty="0" smtClean="0"/>
          </a:p>
          <a:p>
            <a:r>
              <a:rPr lang="en-US" dirty="0" smtClean="0"/>
              <a:t>■ Suction catheters</a:t>
            </a:r>
          </a:p>
          <a:p>
            <a:r>
              <a:rPr lang="en-US" dirty="0" smtClean="0"/>
              <a:t>■ Manual resuscitation bag</a:t>
            </a:r>
          </a:p>
          <a:p>
            <a:r>
              <a:rPr lang="en-US" dirty="0" smtClean="0"/>
              <a:t>■ Suction source, tubing</a:t>
            </a:r>
          </a:p>
          <a:p>
            <a:r>
              <a:rPr lang="en-US" dirty="0" smtClean="0"/>
              <a:t>■ Oxygen source</a:t>
            </a:r>
          </a:p>
          <a:p>
            <a:r>
              <a:rPr lang="en-US" dirty="0" smtClean="0"/>
              <a:t>■ Comparably sized </a:t>
            </a:r>
            <a:r>
              <a:rPr lang="en-US" dirty="0" err="1" smtClean="0"/>
              <a:t>endotracheal</a:t>
            </a:r>
            <a:r>
              <a:rPr lang="en-US" dirty="0" smtClean="0"/>
              <a:t> tube</a:t>
            </a:r>
          </a:p>
          <a:p>
            <a:r>
              <a:rPr lang="en-US" dirty="0" smtClean="0"/>
              <a:t>■ </a:t>
            </a:r>
            <a:r>
              <a:rPr lang="en-US" dirty="0" err="1" smtClean="0"/>
              <a:t>Tracheostomy</a:t>
            </a:r>
            <a:r>
              <a:rPr lang="en-US" dirty="0" smtClean="0"/>
              <a:t> dressings (drain sponges)</a:t>
            </a:r>
          </a:p>
          <a:p>
            <a:r>
              <a:rPr lang="en-US" dirty="0" smtClean="0"/>
              <a:t>■ </a:t>
            </a:r>
            <a:r>
              <a:rPr lang="en-US" dirty="0" err="1" smtClean="0"/>
              <a:t>Tracheostomy</a:t>
            </a:r>
            <a:r>
              <a:rPr lang="en-US" dirty="0" smtClean="0"/>
              <a:t> tube holders (or twill tape)</a:t>
            </a:r>
          </a:p>
          <a:p>
            <a:r>
              <a:rPr lang="en-US" dirty="0" smtClean="0"/>
              <a:t>■ </a:t>
            </a:r>
            <a:r>
              <a:rPr lang="en-US" dirty="0" err="1" smtClean="0"/>
              <a:t>Tracheostomy</a:t>
            </a:r>
            <a:r>
              <a:rPr lang="en-US" dirty="0" smtClean="0"/>
              <a:t> cleaning kits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the tracheotomy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– flange suturing </a:t>
            </a:r>
          </a:p>
          <a:p>
            <a:endParaRPr lang="en-US" dirty="0" smtClean="0"/>
          </a:p>
          <a:p>
            <a:r>
              <a:rPr lang="en-US" dirty="0" smtClean="0"/>
              <a:t>Seven days for the transition from an</a:t>
            </a:r>
          </a:p>
          <a:p>
            <a:r>
              <a:rPr lang="en-US" dirty="0" smtClean="0"/>
              <a:t>immature to a mature </a:t>
            </a:r>
            <a:r>
              <a:rPr lang="en-US" dirty="0" err="1" smtClean="0"/>
              <a:t>tracheostomy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Mature stoma better in case of accidental </a:t>
            </a:r>
            <a:r>
              <a:rPr lang="en-US" dirty="0" err="1" smtClean="0"/>
              <a:t>decanulation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</a:t>
            </a:r>
            <a:r>
              <a:rPr lang="en-US" dirty="0" err="1" smtClean="0"/>
              <a:t>cannula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Recommended 2 – 3 times a day </a:t>
            </a:r>
          </a:p>
          <a:p>
            <a:r>
              <a:rPr lang="en-US" dirty="0" smtClean="0"/>
              <a:t>The inner </a:t>
            </a:r>
            <a:r>
              <a:rPr lang="en-US" dirty="0" err="1" smtClean="0"/>
              <a:t>cannula</a:t>
            </a:r>
            <a:r>
              <a:rPr lang="en-US" dirty="0" smtClean="0"/>
              <a:t> should be placed in the container of hydrogen peroxide solution and allowed to soak for 3–5 minutes in order to soften and dissolve the accumulated secretions. -   water  --  dry </a:t>
            </a:r>
          </a:p>
          <a:p>
            <a:r>
              <a:rPr lang="en-US" dirty="0" smtClean="0"/>
              <a:t>During this interval, the stoma can be cleaned with cotton swabs dipped in saline.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Cleaning Metal </a:t>
            </a:r>
            <a:r>
              <a:rPr lang="en-US" b="1" dirty="0" err="1" smtClean="0"/>
              <a:t>Tracheostomy</a:t>
            </a:r>
            <a:r>
              <a:rPr lang="en-US" b="1" dirty="0" smtClean="0"/>
              <a:t>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place the tube in a pan </a:t>
            </a:r>
            <a:r>
              <a:rPr lang="en-US" b="1" dirty="0" smtClean="0"/>
              <a:t>of tap water </a:t>
            </a:r>
            <a:r>
              <a:rPr lang="en-US" dirty="0" smtClean="0"/>
              <a:t>and boil for 30 minutes, followed by wiping dry the cooled tube.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Bivona</a:t>
            </a:r>
            <a:r>
              <a:rPr lang="en-US" dirty="0" smtClean="0"/>
              <a:t> and Arcadia lines of </a:t>
            </a:r>
            <a:r>
              <a:rPr lang="en-US" dirty="0" err="1" smtClean="0"/>
              <a:t>tracheostomy</a:t>
            </a:r>
            <a:r>
              <a:rPr lang="en-US" dirty="0" smtClean="0"/>
              <a:t> tubes (made </a:t>
            </a:r>
            <a:r>
              <a:rPr lang="en-US" b="1" dirty="0" smtClean="0"/>
              <a:t>of silicone</a:t>
            </a:r>
            <a:r>
              <a:rPr lang="en-US" dirty="0" smtClean="0"/>
              <a:t>) should be cleaned with a </a:t>
            </a:r>
            <a:r>
              <a:rPr lang="en-US" b="1" dirty="0" smtClean="0"/>
              <a:t>mild detergent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</a:t>
            </a:r>
            <a:r>
              <a:rPr lang="en-US" dirty="0" err="1" smtClean="0"/>
              <a:t>Tracheostomy</a:t>
            </a:r>
            <a:r>
              <a:rPr lang="en-US" dirty="0" smtClean="0"/>
              <a:t>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entire </a:t>
            </a:r>
            <a:r>
              <a:rPr lang="en-US" dirty="0" err="1" smtClean="0"/>
              <a:t>tracheostomy</a:t>
            </a:r>
            <a:r>
              <a:rPr lang="en-US" dirty="0" smtClean="0"/>
              <a:t> tube should be changed on a regular basis in order to prevent infection, obstruction of the tube, and other complications associated with an indwelling airway device</a:t>
            </a:r>
          </a:p>
          <a:p>
            <a:endParaRPr lang="en-US" dirty="0" smtClean="0"/>
          </a:p>
          <a:p>
            <a:r>
              <a:rPr lang="en-US" dirty="0" smtClean="0"/>
              <a:t>Two weeks – two months </a:t>
            </a:r>
          </a:p>
          <a:p>
            <a:endParaRPr lang="en-US" dirty="0" smtClean="0"/>
          </a:p>
          <a:p>
            <a:r>
              <a:rPr lang="en-US" dirty="0" smtClean="0"/>
              <a:t>First change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the 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3% hydrogen peroxide is often used to clean around the stoma and soften encrustations.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 can be applied full or half strength to a cotton swab to cleanse the skin around the </a:t>
            </a:r>
            <a:r>
              <a:rPr lang="en-US" dirty="0" err="1" smtClean="0">
                <a:solidFill>
                  <a:srgbClr val="002060"/>
                </a:solidFill>
              </a:rPr>
              <a:t>tracheostomy</a:t>
            </a:r>
            <a:r>
              <a:rPr lang="en-US" dirty="0" smtClean="0">
                <a:solidFill>
                  <a:srgbClr val="002060"/>
                </a:solidFill>
              </a:rPr>
              <a:t> tube, underneath the neck </a:t>
            </a:r>
            <a:r>
              <a:rPr lang="en-US" dirty="0" smtClean="0"/>
              <a:t>flange along the entire circumference of the stoma, and particularly along the point of connection with the neck flange.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Trauma </a:t>
            </a:r>
          </a:p>
          <a:p>
            <a:r>
              <a:rPr lang="en-US" dirty="0" smtClean="0"/>
              <a:t>Gunshot and knife wounds to the neck, inhalation of steam or smoke, swallowing of corrosive fluid.</a:t>
            </a:r>
          </a:p>
          <a:p>
            <a:r>
              <a:rPr lang="en-US" b="1" dirty="0" smtClean="0"/>
              <a:t>Vocal cord paralysis </a:t>
            </a:r>
          </a:p>
          <a:p>
            <a:r>
              <a:rPr lang="en-US" dirty="0" smtClean="0"/>
              <a:t>Post-op complication of </a:t>
            </a:r>
            <a:r>
              <a:rPr lang="en-US" dirty="0" err="1" smtClean="0"/>
              <a:t>thyroidectomy</a:t>
            </a:r>
            <a:r>
              <a:rPr lang="en-US" dirty="0" smtClean="0"/>
              <a:t>, cardiac or</a:t>
            </a:r>
          </a:p>
          <a:p>
            <a:r>
              <a:rPr lang="en-US" dirty="0" err="1" smtClean="0"/>
              <a:t>oesophageal</a:t>
            </a:r>
            <a:r>
              <a:rPr lang="en-US" dirty="0" smtClean="0"/>
              <a:t> surgery, bulbar palsy.</a:t>
            </a:r>
          </a:p>
          <a:p>
            <a:r>
              <a:rPr lang="en-US" b="1" dirty="0" smtClean="0"/>
              <a:t>Foreign body </a:t>
            </a:r>
            <a:r>
              <a:rPr lang="en-US" dirty="0" smtClean="0"/>
              <a:t>Swallowed or inhaled object lodged in upper airway causing </a:t>
            </a:r>
            <a:r>
              <a:rPr lang="en-US" dirty="0" err="1" smtClean="0"/>
              <a:t>stridor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Goblet cells – </a:t>
            </a:r>
            <a:r>
              <a:rPr lang="en-US" dirty="0" err="1" smtClean="0"/>
              <a:t>upto</a:t>
            </a:r>
            <a:r>
              <a:rPr lang="en-US" dirty="0" smtClean="0"/>
              <a:t> 100 ml/day </a:t>
            </a:r>
          </a:p>
          <a:p>
            <a:r>
              <a:rPr lang="en-US" dirty="0" smtClean="0"/>
              <a:t>Cough if present ok – but in these patients ??</a:t>
            </a:r>
          </a:p>
          <a:p>
            <a:endParaRPr lang="en-US" dirty="0" smtClean="0"/>
          </a:p>
          <a:p>
            <a:r>
              <a:rPr lang="en-US" dirty="0" smtClean="0"/>
              <a:t>When needed than routine – lot of studies but one tells </a:t>
            </a:r>
          </a:p>
          <a:p>
            <a:r>
              <a:rPr lang="en-US" dirty="0" smtClean="0"/>
              <a:t>suctioning frequency of every 8 hours in order to reduce the accumulation of secretions and airway occlusion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clinical signs that indicate suctioning—visible</a:t>
            </a:r>
          </a:p>
          <a:p>
            <a:pPr>
              <a:buNone/>
            </a:pPr>
            <a:r>
              <a:rPr lang="en-US" dirty="0" smtClean="0"/>
              <a:t>    secretions, audible gurgling, coarse or diminished breath sounds, </a:t>
            </a:r>
            <a:r>
              <a:rPr lang="en-US" dirty="0" err="1" smtClean="0"/>
              <a:t>dyspnea</a:t>
            </a:r>
            <a:r>
              <a:rPr lang="en-US" dirty="0" smtClean="0"/>
              <a:t>, increased airway pressures, and unexplained </a:t>
            </a:r>
            <a:r>
              <a:rPr lang="en-US" dirty="0" err="1" smtClean="0"/>
              <a:t>desaturation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complications may result from the suctioning procedure, including cardiac arrhythmias, hypoxemia, </a:t>
            </a:r>
            <a:r>
              <a:rPr lang="en-US" dirty="0" err="1" smtClean="0"/>
              <a:t>atelectasis</a:t>
            </a:r>
            <a:r>
              <a:rPr lang="en-US" dirty="0" smtClean="0"/>
              <a:t>, bleeding, and infection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Odel</a:t>
            </a:r>
            <a:r>
              <a:rPr lang="en-US" dirty="0" smtClean="0"/>
              <a:t> s formula for catheter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(Size of </a:t>
            </a:r>
            <a:r>
              <a:rPr lang="en-US" dirty="0" err="1" smtClean="0"/>
              <a:t>endotracheal</a:t>
            </a:r>
            <a:r>
              <a:rPr lang="en-US" dirty="0" smtClean="0"/>
              <a:t> tube or </a:t>
            </a:r>
            <a:r>
              <a:rPr lang="en-US" dirty="0" err="1" smtClean="0"/>
              <a:t>tracheostomy</a:t>
            </a:r>
            <a:r>
              <a:rPr lang="en-US" dirty="0" smtClean="0"/>
              <a:t> tube – 2) × 2</a:t>
            </a:r>
          </a:p>
          <a:p>
            <a:r>
              <a:rPr lang="en-US" dirty="0" smtClean="0"/>
              <a:t>= size of French catheter</a:t>
            </a:r>
          </a:p>
          <a:p>
            <a:endParaRPr lang="en-US" dirty="0" smtClean="0"/>
          </a:p>
          <a:p>
            <a:r>
              <a:rPr lang="en-US" dirty="0" smtClean="0"/>
              <a:t>According to this formula, a patient with a size 8 </a:t>
            </a:r>
            <a:r>
              <a:rPr lang="en-US" dirty="0" err="1" smtClean="0"/>
              <a:t>tracheostomy</a:t>
            </a:r>
            <a:r>
              <a:rPr lang="en-US" dirty="0" smtClean="0"/>
              <a:t> tube should be suctioned with no greater than a 12 French suction catheter.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suction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suction is applied, secretions as well as oxygen are removed from the </a:t>
            </a:r>
            <a:r>
              <a:rPr lang="en-US" dirty="0" err="1" smtClean="0"/>
              <a:t>tracheo</a:t>
            </a:r>
            <a:r>
              <a:rPr lang="en-US" dirty="0" smtClean="0"/>
              <a:t> bronchial tree. </a:t>
            </a:r>
          </a:p>
          <a:p>
            <a:r>
              <a:rPr lang="en-US" b="1" dirty="0" smtClean="0"/>
              <a:t>Desaturation– arrhythmias </a:t>
            </a:r>
          </a:p>
          <a:p>
            <a:r>
              <a:rPr lang="en-US" dirty="0" smtClean="0"/>
              <a:t>suction be applied for less than </a:t>
            </a:r>
            <a:r>
              <a:rPr lang="en-US" b="1" dirty="0" smtClean="0"/>
              <a:t>12 seconds</a:t>
            </a:r>
            <a:r>
              <a:rPr lang="en-US" dirty="0" smtClean="0"/>
              <a:t>, only upon withdrawal of the catheter, and with a suction pressure of less than –80 to –120 mm Hg</a:t>
            </a:r>
          </a:p>
          <a:p>
            <a:r>
              <a:rPr lang="en-US" b="1" dirty="0" smtClean="0"/>
              <a:t>Is it effective ??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Hyperoxygenation</a:t>
            </a:r>
            <a:r>
              <a:rPr lang="en-US" dirty="0" smtClean="0"/>
              <a:t> and hyperinflation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Hyperoxygenation</a:t>
            </a:r>
            <a:r>
              <a:rPr lang="en-US" dirty="0" smtClean="0"/>
              <a:t> is the delivery of oxygen at a greater concentration than the patient is already receiving, up to 100% concentration.</a:t>
            </a:r>
          </a:p>
          <a:p>
            <a:endParaRPr lang="en-US" dirty="0" smtClean="0"/>
          </a:p>
          <a:p>
            <a:r>
              <a:rPr lang="en-US" dirty="0" smtClean="0"/>
              <a:t>use of 150% of the preset tidal volume for at least three breaths.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suctioning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the suction catheter to the level of the carina, and then withdrawing 1–2 cm before applying suction.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Deep or shallow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Mild bleeding OK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Suction –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Closed or open suction systems </a:t>
            </a:r>
          </a:p>
          <a:p>
            <a:endParaRPr lang="en-US" dirty="0" smtClean="0"/>
          </a:p>
          <a:p>
            <a:r>
              <a:rPr lang="en-US" dirty="0" smtClean="0"/>
              <a:t>The instillation of 2–10 ml of normal saline, followed by manual ventilation with a resuscitation bag, has been used for loosening and thinning secretions just prior to aggressive suctioning.</a:t>
            </a:r>
          </a:p>
          <a:p>
            <a:endParaRPr lang="en-US" dirty="0" smtClean="0"/>
          </a:p>
          <a:p>
            <a:r>
              <a:rPr lang="en-US" dirty="0" smtClean="0"/>
              <a:t>??? Use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Humidification can be provided by a </a:t>
            </a:r>
            <a:r>
              <a:rPr lang="en-US" dirty="0" err="1" smtClean="0"/>
              <a:t>tracheostomy</a:t>
            </a:r>
            <a:r>
              <a:rPr lang="en-US" dirty="0" smtClean="0"/>
              <a:t> collar, an HME, or atomized saline.</a:t>
            </a:r>
          </a:p>
          <a:p>
            <a:r>
              <a:rPr lang="en-US" dirty="0" smtClean="0"/>
              <a:t>HME for around 5 days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Physical movement </a:t>
            </a:r>
            <a:r>
              <a:rPr lang="en-US" dirty="0" smtClean="0"/>
              <a:t>of any kind helps mobilize secretions. Active or passive range-of-motion exercises for bedridden patients can be effective in mobilizing secretions, strengthening  respiratory muscles, and improving cough ability.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Increased VAP.</a:t>
            </a:r>
          </a:p>
          <a:p>
            <a:endParaRPr lang="en-US" dirty="0" smtClean="0"/>
          </a:p>
          <a:p>
            <a:r>
              <a:rPr lang="en-US" dirty="0" smtClean="0"/>
              <a:t>Recommended oral care includes tooth brushing ( 12 hours ), </a:t>
            </a:r>
            <a:r>
              <a:rPr lang="en-US" dirty="0" err="1" smtClean="0"/>
              <a:t>chlorhexidine</a:t>
            </a:r>
            <a:r>
              <a:rPr lang="en-US" dirty="0" smtClean="0"/>
              <a:t> oral swabbing, and deep </a:t>
            </a:r>
            <a:r>
              <a:rPr lang="en-US" dirty="0" err="1" smtClean="0"/>
              <a:t>subglottic</a:t>
            </a:r>
            <a:r>
              <a:rPr lang="en-US" dirty="0" smtClean="0"/>
              <a:t> suctioning above the cuff.( continuous)</a:t>
            </a:r>
          </a:p>
          <a:p>
            <a:r>
              <a:rPr lang="en-US" dirty="0" smtClean="0"/>
              <a:t>Nutrition – </a:t>
            </a:r>
            <a:r>
              <a:rPr lang="en-US" dirty="0" err="1" smtClean="0"/>
              <a:t>enteral</a:t>
            </a:r>
            <a:r>
              <a:rPr lang="en-US" dirty="0" smtClean="0"/>
              <a:t> feeds !!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emergencies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Remove inner </a:t>
            </a:r>
            <a:r>
              <a:rPr lang="en-US" dirty="0" err="1" smtClean="0"/>
              <a:t>cannula</a:t>
            </a:r>
            <a:r>
              <a:rPr lang="en-US" dirty="0" smtClean="0"/>
              <a:t> (clean if obstructed).</a:t>
            </a:r>
          </a:p>
          <a:p>
            <a:r>
              <a:rPr lang="en-US" dirty="0" smtClean="0"/>
              <a:t>2. Suction deeply.</a:t>
            </a:r>
          </a:p>
          <a:p>
            <a:r>
              <a:rPr lang="en-US" dirty="0" smtClean="0"/>
              <a:t>3. Use manual resuscitation bag to provide rescue breaths.</a:t>
            </a:r>
          </a:p>
          <a:p>
            <a:r>
              <a:rPr lang="en-US" dirty="0" smtClean="0"/>
              <a:t>4. Change entire </a:t>
            </a:r>
            <a:r>
              <a:rPr lang="en-US" dirty="0" err="1" smtClean="0"/>
              <a:t>tracheostomy</a:t>
            </a:r>
            <a:r>
              <a:rPr lang="en-US" dirty="0" smtClean="0"/>
              <a:t> tube. (If tube is still obstructed and stoma is mature, remove tube and suction directly into stoma.)</a:t>
            </a:r>
          </a:p>
          <a:p>
            <a:r>
              <a:rPr lang="en-US" dirty="0" smtClean="0"/>
              <a:t>5. Provide Heimlich maneuver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diseases</a:t>
            </a:r>
          </a:p>
          <a:p>
            <a:r>
              <a:rPr lang="en-US" dirty="0" smtClean="0"/>
              <a:t>GBS, Bulbar </a:t>
            </a:r>
            <a:r>
              <a:rPr lang="en-US" dirty="0" err="1" smtClean="0"/>
              <a:t>palsy,polio,MND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Coma </a:t>
            </a:r>
          </a:p>
          <a:p>
            <a:r>
              <a:rPr lang="en-US" dirty="0" smtClean="0"/>
              <a:t>GCS &lt; 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 operative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</a:t>
            </a:r>
          </a:p>
          <a:p>
            <a:r>
              <a:rPr lang="en-US" dirty="0" smtClean="0"/>
              <a:t>Pneumothorax </a:t>
            </a:r>
          </a:p>
          <a:p>
            <a:r>
              <a:rPr lang="en-US" dirty="0" smtClean="0"/>
              <a:t>Difficult </a:t>
            </a:r>
            <a:r>
              <a:rPr lang="en-US" dirty="0" err="1" smtClean="0"/>
              <a:t>cannulation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Airway fires </a:t>
            </a:r>
          </a:p>
          <a:p>
            <a:r>
              <a:rPr lang="en-US" dirty="0" smtClean="0"/>
              <a:t>Air Embolism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Postoperative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Tracheostomy</a:t>
            </a:r>
            <a:r>
              <a:rPr lang="en-US" dirty="0" smtClean="0"/>
              <a:t> Tube Displacement and Loss of Airway</a:t>
            </a:r>
          </a:p>
          <a:p>
            <a:r>
              <a:rPr lang="en-US" dirty="0" smtClean="0"/>
              <a:t>Tube Obstruction</a:t>
            </a:r>
          </a:p>
          <a:p>
            <a:r>
              <a:rPr lang="en-US" dirty="0" err="1" smtClean="0"/>
              <a:t>Postobstructive</a:t>
            </a:r>
            <a:r>
              <a:rPr lang="en-US" dirty="0" smtClean="0"/>
              <a:t> Pulmonary Edema</a:t>
            </a:r>
          </a:p>
          <a:p>
            <a:r>
              <a:rPr lang="en-US" dirty="0" err="1" smtClean="0"/>
              <a:t>Pneumomediastinum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Postoperative Complications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Tracheo</a:t>
            </a:r>
            <a:r>
              <a:rPr lang="en-US" dirty="0" smtClean="0"/>
              <a:t> </a:t>
            </a:r>
            <a:r>
              <a:rPr lang="en-US" dirty="0" err="1" smtClean="0"/>
              <a:t>innominate</a:t>
            </a:r>
            <a:r>
              <a:rPr lang="en-US" dirty="0" smtClean="0"/>
              <a:t> Fistula/Hemorrhage</a:t>
            </a:r>
          </a:p>
          <a:p>
            <a:r>
              <a:rPr lang="en-US" dirty="0" err="1" smtClean="0"/>
              <a:t>Tracheo</a:t>
            </a:r>
            <a:r>
              <a:rPr lang="en-US" dirty="0" smtClean="0"/>
              <a:t> esophageal Fistula</a:t>
            </a:r>
          </a:p>
          <a:p>
            <a:r>
              <a:rPr lang="en-US" dirty="0" err="1" smtClean="0"/>
              <a:t>Tracheo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Fistula</a:t>
            </a:r>
          </a:p>
          <a:p>
            <a:r>
              <a:rPr lang="en-US" dirty="0" smtClean="0"/>
              <a:t>Tracheal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Tracheomalacia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If we want to detail the complications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457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Pistoning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9000" contrast="24000"/>
          </a:blip>
          <a:srcRect/>
          <a:stretch>
            <a:fillRect/>
          </a:stretch>
        </p:blipFill>
        <p:spPr bwMode="auto">
          <a:xfrm>
            <a:off x="1000125" y="2148681"/>
            <a:ext cx="7143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Decannulation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Decannulation</a:t>
            </a:r>
            <a:r>
              <a:rPr lang="en-US" dirty="0" smtClean="0"/>
              <a:t> should be considered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when the reason for </a:t>
            </a:r>
            <a:r>
              <a:rPr lang="en-US" b="1" dirty="0" err="1" smtClean="0"/>
              <a:t>tracheostomy</a:t>
            </a:r>
            <a:r>
              <a:rPr lang="en-US" b="1" dirty="0" smtClean="0"/>
              <a:t> placement is  resolved, </a:t>
            </a:r>
          </a:p>
          <a:p>
            <a:r>
              <a:rPr lang="en-US" b="1" dirty="0" smtClean="0"/>
              <a:t>when airway secretions have abated, </a:t>
            </a:r>
          </a:p>
          <a:p>
            <a:r>
              <a:rPr lang="en-US" b="1" dirty="0" smtClean="0"/>
              <a:t>when mechanical ventilation is no longer required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cannulation</a:t>
            </a:r>
            <a:r>
              <a:rPr lang="en-US" dirty="0" smtClean="0"/>
              <a:t> times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32000" contrast="31000"/>
          </a:blip>
          <a:stretch>
            <a:fillRect/>
          </a:stretch>
        </p:blipFill>
        <p:spPr bwMode="auto">
          <a:xfrm>
            <a:off x="381000" y="2209800"/>
            <a:ext cx="32004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 days </a:t>
            </a:r>
          </a:p>
          <a:p>
            <a:endParaRPr lang="en-US" dirty="0" smtClean="0"/>
          </a:p>
          <a:p>
            <a:r>
              <a:rPr lang="en-US" dirty="0" smtClean="0"/>
              <a:t>25 days </a:t>
            </a:r>
          </a:p>
          <a:p>
            <a:endParaRPr lang="en-US" dirty="0" smtClean="0"/>
          </a:p>
          <a:p>
            <a:r>
              <a:rPr lang="en-US" dirty="0" smtClean="0"/>
              <a:t>3.5 years </a:t>
            </a:r>
          </a:p>
          <a:p>
            <a:r>
              <a:rPr lang="en-US" dirty="0" smtClean="0"/>
              <a:t>The most important factor when considering </a:t>
            </a:r>
            <a:r>
              <a:rPr lang="en-US" dirty="0" err="1" smtClean="0"/>
              <a:t>decannulation</a:t>
            </a:r>
            <a:r>
              <a:rPr lang="en-US" dirty="0" smtClean="0"/>
              <a:t> is the initial reason for </a:t>
            </a:r>
            <a:r>
              <a:rPr lang="en-US" dirty="0" err="1" smtClean="0"/>
              <a:t>tracheostomy</a:t>
            </a:r>
            <a:r>
              <a:rPr lang="en-US" dirty="0" smtClean="0"/>
              <a:t> placement.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VOPS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safe to consider downsizing and de </a:t>
            </a:r>
            <a:r>
              <a:rPr lang="en-US" dirty="0" err="1" smtClean="0"/>
              <a:t>cannulation</a:t>
            </a:r>
            <a:r>
              <a:rPr lang="en-US" dirty="0" smtClean="0"/>
              <a:t> as soon as the patient has been liberated from </a:t>
            </a:r>
            <a:r>
              <a:rPr lang="en-US" i="1" dirty="0" smtClean="0"/>
              <a:t>continuous </a:t>
            </a:r>
            <a:r>
              <a:rPr lang="en-US" dirty="0" smtClean="0"/>
              <a:t>positive-pressure ventilation for at least 24 hours.</a:t>
            </a:r>
          </a:p>
          <a:p>
            <a:r>
              <a:rPr lang="en-US" b="1" dirty="0" smtClean="0"/>
              <a:t>Obstruction. Depending on the nature of the obstruction, the </a:t>
            </a:r>
            <a:r>
              <a:rPr lang="en-US" b="1" dirty="0" err="1" smtClean="0"/>
              <a:t>tracheostomy</a:t>
            </a:r>
            <a:r>
              <a:rPr lang="en-US" b="1" dirty="0" smtClean="0"/>
              <a:t> </a:t>
            </a:r>
            <a:r>
              <a:rPr lang="en-US" dirty="0" smtClean="0"/>
              <a:t>tube can  be </a:t>
            </a:r>
            <a:r>
              <a:rPr lang="en-US" dirty="0" err="1" smtClean="0"/>
              <a:t>decannulated</a:t>
            </a:r>
            <a:r>
              <a:rPr lang="en-US" dirty="0" smtClean="0"/>
              <a:t> after the obstruction is relieved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Protection. The two primary mechanisms that contribute to airway protection are an </a:t>
            </a:r>
          </a:p>
          <a:p>
            <a:r>
              <a:rPr lang="en-US" b="1" dirty="0" smtClean="0"/>
              <a:t>Adequate cough and an adequate swallow</a:t>
            </a:r>
          </a:p>
          <a:p>
            <a:endParaRPr lang="en-US" b="1" dirty="0" smtClean="0"/>
          </a:p>
          <a:p>
            <a:r>
              <a:rPr lang="en-US" dirty="0" smtClean="0"/>
              <a:t>Secretions. The failure of patients to manage secretions is a common reason for the continued placement of a </a:t>
            </a:r>
            <a:r>
              <a:rPr lang="en-US" dirty="0" err="1" smtClean="0"/>
              <a:t>tracheostomy</a:t>
            </a:r>
            <a:r>
              <a:rPr lang="en-US" dirty="0" smtClean="0"/>
              <a:t> tube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diseases </a:t>
            </a:r>
          </a:p>
          <a:p>
            <a:pPr>
              <a:buNone/>
            </a:pPr>
            <a:r>
              <a:rPr lang="en-US" dirty="0" smtClean="0"/>
              <a:t>   (exacerbation of chronic bronchitis and emphysema, severe asthma, severe pneumonia).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Severe chest injury (flail chest).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Fenestrations for trial breathing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28000"/>
          </a:blip>
          <a:srcRect/>
          <a:stretch>
            <a:fillRect/>
          </a:stretch>
        </p:blipFill>
        <p:spPr bwMode="auto">
          <a:xfrm>
            <a:off x="1476375" y="1772444"/>
            <a:ext cx="61912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Decannulation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Decannulation</a:t>
            </a:r>
            <a:r>
              <a:rPr lang="en-US" dirty="0" smtClean="0"/>
              <a:t> is the deliberate and permanent removal of the </a:t>
            </a:r>
            <a:r>
              <a:rPr lang="en-US" dirty="0" err="1" smtClean="0"/>
              <a:t>tracheostomy</a:t>
            </a:r>
            <a:r>
              <a:rPr lang="en-US" dirty="0" smtClean="0"/>
              <a:t> tube.</a:t>
            </a:r>
            <a:endParaRPr lang="en-US" b="1" dirty="0" smtClean="0"/>
          </a:p>
          <a:p>
            <a:r>
              <a:rPr lang="en-US" b="1" dirty="0" smtClean="0"/>
              <a:t>Remove cuff-</a:t>
            </a:r>
          </a:p>
          <a:p>
            <a:r>
              <a:rPr lang="en-US" dirty="0" smtClean="0"/>
              <a:t>30 minutes , block 24 hours – </a:t>
            </a:r>
            <a:r>
              <a:rPr lang="en-US" dirty="0" err="1" smtClean="0"/>
              <a:t>decannulate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12 – 24 hours – </a:t>
            </a:r>
            <a:r>
              <a:rPr lang="en-US" dirty="0" err="1" smtClean="0"/>
              <a:t>decannulate</a:t>
            </a:r>
            <a:r>
              <a:rPr lang="en-US" dirty="0" smtClean="0"/>
              <a:t> 48 hours later </a:t>
            </a:r>
          </a:p>
          <a:p>
            <a:endParaRPr lang="en-US" dirty="0" smtClean="0"/>
          </a:p>
          <a:p>
            <a:r>
              <a:rPr lang="en-US" b="1" dirty="0" smtClean="0"/>
              <a:t>Capping </a:t>
            </a:r>
          </a:p>
          <a:p>
            <a:endParaRPr lang="en-US" dirty="0" smtClean="0"/>
          </a:p>
          <a:p>
            <a:r>
              <a:rPr lang="en-US" b="1" dirty="0" err="1" smtClean="0"/>
              <a:t>Bronchoscopy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810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7839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399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962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419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b="1" dirty="0" smtClean="0"/>
              <a:t>Too big </a:t>
            </a:r>
          </a:p>
          <a:p>
            <a:endParaRPr lang="en-US" dirty="0" smtClean="0"/>
          </a:p>
          <a:p>
            <a:r>
              <a:rPr lang="en-US" dirty="0" smtClean="0"/>
              <a:t>Thank you all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828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RETENTION OF BRONCHIAL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pulmonary disease,</a:t>
            </a:r>
          </a:p>
          <a:p>
            <a:r>
              <a:rPr lang="en-US" dirty="0" smtClean="0"/>
              <a:t>acute respiratory infection, decreased level of consciousness, and trauma to the thoracic cage or musculature with in-effective cough and retention of secretions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2166</Words>
  <Application>Microsoft Office PowerPoint</Application>
  <PresentationFormat>On-screen Show (4:3)</PresentationFormat>
  <Paragraphs>304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Tracheostomy   </vt:lpstr>
      <vt:lpstr>Definition </vt:lpstr>
      <vt:lpstr>History </vt:lpstr>
      <vt:lpstr>Indications </vt:lpstr>
      <vt:lpstr>Mechanical (1) </vt:lpstr>
      <vt:lpstr>Mechanical (1) </vt:lpstr>
      <vt:lpstr>Neuro </vt:lpstr>
      <vt:lpstr>RESPIRATORY FAILURE</vt:lpstr>
      <vt:lpstr>RETENTION OF BRONCHIAL SECRETIONS</vt:lpstr>
      <vt:lpstr>Slide 10</vt:lpstr>
      <vt:lpstr>Recently</vt:lpstr>
      <vt:lpstr>Problems with physiology </vt:lpstr>
      <vt:lpstr>Advantages</vt:lpstr>
      <vt:lpstr>Preparation </vt:lpstr>
      <vt:lpstr>Position </vt:lpstr>
      <vt:lpstr>Slide 16</vt:lpstr>
      <vt:lpstr>Procedure – low </vt:lpstr>
      <vt:lpstr>Slide 18</vt:lpstr>
      <vt:lpstr>Parts of a tracheostomy tube </vt:lpstr>
      <vt:lpstr>Different curves !!</vt:lpstr>
      <vt:lpstr>Size !!</vt:lpstr>
      <vt:lpstr>Inner cannula</vt:lpstr>
      <vt:lpstr>The Obturator</vt:lpstr>
      <vt:lpstr>neck flange</vt:lpstr>
      <vt:lpstr>Slide 25</vt:lpstr>
      <vt:lpstr>Types – numerous  </vt:lpstr>
      <vt:lpstr>Dual cannula cuffed and uncuffed </vt:lpstr>
      <vt:lpstr>Single cannula cuffed and uncuffed </vt:lpstr>
      <vt:lpstr>Talking  --------- fixed flange </vt:lpstr>
      <vt:lpstr>Slide 30</vt:lpstr>
      <vt:lpstr>Talking </vt:lpstr>
      <vt:lpstr>Talking valves  </vt:lpstr>
      <vt:lpstr>Flange adj.    --  --- Armoured </vt:lpstr>
      <vt:lpstr>Extra long ------- suction ports </vt:lpstr>
      <vt:lpstr>Metal                fenestrated</vt:lpstr>
      <vt:lpstr>Original - Colour coding of tubes </vt:lpstr>
      <vt:lpstr>Slide 37</vt:lpstr>
      <vt:lpstr>Slide 38</vt:lpstr>
      <vt:lpstr>The pre requisites </vt:lpstr>
      <vt:lpstr>Questions about PDT </vt:lpstr>
      <vt:lpstr>Slide 41</vt:lpstr>
      <vt:lpstr>Advantages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Start dilating with a set of 7 </vt:lpstr>
      <vt:lpstr>4, 6, 8 ---- 24, 28, 32 </vt:lpstr>
      <vt:lpstr>Slide 53</vt:lpstr>
      <vt:lpstr>Care of the tracheotomy </vt:lpstr>
      <vt:lpstr>Care of the tracheotomy </vt:lpstr>
      <vt:lpstr>Inner cannula </vt:lpstr>
      <vt:lpstr>Cleaning Metal Tracheostomy Tubes</vt:lpstr>
      <vt:lpstr>Changing the Tracheostomy Tube</vt:lpstr>
      <vt:lpstr>Care of the Stoma</vt:lpstr>
      <vt:lpstr>Secretions </vt:lpstr>
      <vt:lpstr>suctioning </vt:lpstr>
      <vt:lpstr>Odel s formula for catheter size </vt:lpstr>
      <vt:lpstr>How to apply suction </vt:lpstr>
      <vt:lpstr>Hyperoxygenation and hyperinflation </vt:lpstr>
      <vt:lpstr>Depth of suctioning </vt:lpstr>
      <vt:lpstr>Suction – continued </vt:lpstr>
      <vt:lpstr>Humidification </vt:lpstr>
      <vt:lpstr>Oral Care</vt:lpstr>
      <vt:lpstr>Home emergencies </vt:lpstr>
      <vt:lpstr>Intra operative Complications</vt:lpstr>
      <vt:lpstr>Early Postoperative Complications</vt:lpstr>
      <vt:lpstr>Late Postoperative Complications</vt:lpstr>
      <vt:lpstr>Slide 73</vt:lpstr>
      <vt:lpstr>Slide 74</vt:lpstr>
      <vt:lpstr>Pistoning </vt:lpstr>
      <vt:lpstr>Decannulation </vt:lpstr>
      <vt:lpstr>cannulation times </vt:lpstr>
      <vt:lpstr>VOPS </vt:lpstr>
      <vt:lpstr>Slide 79</vt:lpstr>
      <vt:lpstr>Fenestrations for trial breathing </vt:lpstr>
      <vt:lpstr>Decannulation </vt:lpstr>
      <vt:lpstr>Slide 82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2013-06-08T14:29:56Z</dcterms:created>
  <dcterms:modified xsi:type="dcterms:W3CDTF">2013-11-29T04:37:24Z</dcterms:modified>
</cp:coreProperties>
</file>