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7" r:id="rId7"/>
    <p:sldId id="267" r:id="rId8"/>
    <p:sldId id="295" r:id="rId9"/>
    <p:sldId id="278" r:id="rId10"/>
    <p:sldId id="279" r:id="rId11"/>
    <p:sldId id="283" r:id="rId12"/>
    <p:sldId id="261" r:id="rId13"/>
    <p:sldId id="286" r:id="rId14"/>
    <p:sldId id="287" r:id="rId15"/>
    <p:sldId id="262" r:id="rId16"/>
    <p:sldId id="263" r:id="rId17"/>
    <p:sldId id="273" r:id="rId18"/>
    <p:sldId id="288" r:id="rId19"/>
    <p:sldId id="274" r:id="rId20"/>
    <p:sldId id="280" r:id="rId21"/>
    <p:sldId id="275" r:id="rId22"/>
    <p:sldId id="294" r:id="rId23"/>
    <p:sldId id="268" r:id="rId24"/>
    <p:sldId id="290" r:id="rId25"/>
    <p:sldId id="291" r:id="rId26"/>
    <p:sldId id="292" r:id="rId27"/>
    <p:sldId id="293" r:id="rId28"/>
    <p:sldId id="296" r:id="rId29"/>
    <p:sldId id="297" r:id="rId30"/>
    <p:sldId id="298" r:id="rId31"/>
    <p:sldId id="299" r:id="rId32"/>
    <p:sldId id="265" r:id="rId33"/>
    <p:sldId id="269" r:id="rId34"/>
    <p:sldId id="270" r:id="rId35"/>
    <p:sldId id="272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33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5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42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6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94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37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55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9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76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39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9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B8B9-1224-4063-BFE8-F4A321524F1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C435-1076-4300-86FE-8445E898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1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9248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Post burns contracture neck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anesthetic considerations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Dr. S. Parthasarathy 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 MD., DA., DNB, MD (</a:t>
            </a:r>
            <a:r>
              <a:rPr lang="en-US" b="1" u="sng" dirty="0" err="1" smtClean="0">
                <a:solidFill>
                  <a:schemeClr val="bg1"/>
                </a:solidFill>
                <a:latin typeface="Arial Rounded MT Bold" pitchFamily="34" charset="0"/>
              </a:rPr>
              <a:t>Acu</a:t>
            </a:r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), 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Dip. </a:t>
            </a:r>
            <a:r>
              <a:rPr lang="en-US" b="1" u="sng" dirty="0" err="1" smtClean="0">
                <a:solidFill>
                  <a:schemeClr val="bg1"/>
                </a:solidFill>
                <a:latin typeface="Arial Rounded MT Bold" pitchFamily="34" charset="0"/>
              </a:rPr>
              <a:t>Diab.DCA</a:t>
            </a:r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, Dip. Software statistics 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PhD (</a:t>
            </a:r>
            <a:r>
              <a:rPr lang="en-US" b="1" u="sng" dirty="0" err="1" smtClean="0">
                <a:solidFill>
                  <a:schemeClr val="bg1"/>
                </a:solidFill>
                <a:latin typeface="Arial Rounded MT Bold" pitchFamily="34" charset="0"/>
              </a:rPr>
              <a:t>physio</a:t>
            </a:r>
            <a:r>
              <a:rPr lang="en-US" b="1" u="sng" dirty="0" smtClean="0">
                <a:solidFill>
                  <a:schemeClr val="bg1"/>
                </a:solidFill>
                <a:latin typeface="Arial Rounded MT Bold" pitchFamily="34" charset="0"/>
              </a:rPr>
              <a:t>)</a:t>
            </a:r>
          </a:p>
          <a:p>
            <a:r>
              <a:rPr lang="en-US" b="1" u="sng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Mahatma Gandhi medical college and research institute , </a:t>
            </a:r>
            <a:r>
              <a:rPr lang="en-US" b="1" u="sng" dirty="0" err="1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puducherry</a:t>
            </a:r>
            <a:r>
              <a:rPr lang="en-US" b="1" u="sng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– India </a:t>
            </a:r>
            <a:endParaRPr lang="en-US" dirty="0" smtClean="0">
              <a:solidFill>
                <a:srgbClr val="00FF00"/>
              </a:solidFill>
            </a:endParaRPr>
          </a:p>
          <a:p>
            <a:endParaRPr lang="en-US" b="1" u="sng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7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Premedication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Premed – </a:t>
            </a:r>
            <a:r>
              <a:rPr lang="en-US" dirty="0" err="1" smtClean="0">
                <a:solidFill>
                  <a:srgbClr val="00B0F0"/>
                </a:solidFill>
              </a:rPr>
              <a:t>antisialogogues</a:t>
            </a:r>
            <a:r>
              <a:rPr lang="en-US" dirty="0" smtClean="0">
                <a:solidFill>
                  <a:srgbClr val="00B0F0"/>
                </a:solidFill>
              </a:rPr>
              <a:t> and sedatives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property of </a:t>
            </a:r>
            <a:r>
              <a:rPr lang="en-US" dirty="0" err="1" smtClean="0">
                <a:solidFill>
                  <a:schemeClr val="bg2"/>
                </a:solidFill>
              </a:rPr>
              <a:t>antirecall</a:t>
            </a:r>
            <a:r>
              <a:rPr lang="en-US" dirty="0" smtClean="0">
                <a:solidFill>
                  <a:srgbClr val="00B0F0"/>
                </a:solidFill>
              </a:rPr>
              <a:t> with </a:t>
            </a:r>
            <a:r>
              <a:rPr lang="en-US" dirty="0" err="1" smtClean="0">
                <a:solidFill>
                  <a:srgbClr val="00B0F0"/>
                </a:solidFill>
              </a:rPr>
              <a:t>lorazepam</a:t>
            </a:r>
            <a:r>
              <a:rPr lang="en-US" dirty="0" smtClean="0">
                <a:solidFill>
                  <a:srgbClr val="00B0F0"/>
                </a:solidFill>
              </a:rPr>
              <a:t> is very beneficial as these patients undergo multiple procedures.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Narcotic – ok  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Blood availability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133600"/>
            <a:ext cx="6629400" cy="3581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Fitness given can change in the next three months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Intravenous access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a. Establishing vascular access is extremely important </a:t>
            </a:r>
            <a:r>
              <a:rPr lang="en-US" sz="2800" dirty="0" smtClean="0">
                <a:solidFill>
                  <a:srgbClr val="FFFF00"/>
                </a:solidFill>
              </a:rPr>
              <a:t>prior to burn excision and grafting procedures.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en-US" sz="2800" b="1" dirty="0" smtClean="0">
                <a:solidFill>
                  <a:schemeClr val="bg2"/>
                </a:solidFill>
              </a:rPr>
              <a:t>. In most cases, a minimum of two large-bore peripheral </a:t>
            </a:r>
            <a:r>
              <a:rPr lang="en-US" sz="2800" dirty="0" smtClean="0">
                <a:solidFill>
                  <a:schemeClr val="bg2"/>
                </a:solidFill>
              </a:rPr>
              <a:t>intravenous lines or one peripheral and one central line are necessary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c. It is often difficult to place intravenous lines in these </a:t>
            </a:r>
            <a:r>
              <a:rPr lang="en-US" sz="2800" dirty="0" smtClean="0">
                <a:solidFill>
                  <a:srgbClr val="FFFF00"/>
                </a:solidFill>
              </a:rPr>
              <a:t>patients due to the extent of the burn.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Femoral – USG guided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0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special 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Analgesia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Surgeon ready 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Preoxygenation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Induction and airway plan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Monitoring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Pulse oximeter probe ??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ECG electrodes pasted ??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BP cuff ??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Temporary tarsoraphy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Catheterize or not ??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Airway problems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causes of difficult </a:t>
            </a:r>
            <a:r>
              <a:rPr lang="en-US" dirty="0" err="1" smtClean="0">
                <a:solidFill>
                  <a:schemeClr val="bg2"/>
                </a:solidFill>
              </a:rPr>
              <a:t>endotracheal</a:t>
            </a:r>
            <a:r>
              <a:rPr lang="en-US" dirty="0" smtClean="0">
                <a:solidFill>
                  <a:schemeClr val="bg2"/>
                </a:solidFill>
              </a:rPr>
              <a:t> intubation fall into four main categories: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limited </a:t>
            </a:r>
            <a:r>
              <a:rPr lang="en-US" dirty="0" err="1" smtClean="0">
                <a:solidFill>
                  <a:schemeClr val="bg2"/>
                </a:solidFill>
              </a:rPr>
              <a:t>oropharyngeal</a:t>
            </a:r>
            <a:r>
              <a:rPr lang="en-US" dirty="0" smtClean="0">
                <a:solidFill>
                  <a:schemeClr val="bg2"/>
                </a:solidFill>
              </a:rPr>
              <a:t> space,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decreased pharyngeal space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decreased </a:t>
            </a:r>
            <a:r>
              <a:rPr lang="en-US" dirty="0" err="1" smtClean="0">
                <a:solidFill>
                  <a:schemeClr val="bg2"/>
                </a:solidFill>
              </a:rPr>
              <a:t>atlanto</a:t>
            </a:r>
            <a:r>
              <a:rPr lang="en-US" dirty="0" smtClean="0">
                <a:solidFill>
                  <a:schemeClr val="bg2"/>
                </a:solidFill>
              </a:rPr>
              <a:t> occipital extension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decreased </a:t>
            </a:r>
            <a:r>
              <a:rPr lang="en-US" dirty="0" err="1" smtClean="0">
                <a:solidFill>
                  <a:schemeClr val="bg2"/>
                </a:solidFill>
              </a:rPr>
              <a:t>submandibular</a:t>
            </a:r>
            <a:r>
              <a:rPr lang="en-US" dirty="0" smtClean="0">
                <a:solidFill>
                  <a:schemeClr val="bg2"/>
                </a:solidFill>
              </a:rPr>
              <a:t> compliance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How to go about ??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Giovanni-Book"/>
              </a:rPr>
              <a:t>The routes available for airway control are subdivided into routes </a:t>
            </a:r>
            <a:r>
              <a:rPr lang="en-US" b="1" dirty="0" smtClean="0">
                <a:solidFill>
                  <a:srgbClr val="66FF66"/>
                </a:solidFill>
                <a:latin typeface="Giovanni-Book"/>
              </a:rPr>
              <a:t>above the cords, </a:t>
            </a:r>
            <a:r>
              <a:rPr lang="en-US" dirty="0" smtClean="0">
                <a:solidFill>
                  <a:schemeClr val="bg2"/>
                </a:solidFill>
                <a:latin typeface="Giovanni-Book"/>
              </a:rPr>
              <a:t>(nasal and oral), </a:t>
            </a:r>
          </a:p>
          <a:p>
            <a:endParaRPr lang="en-US" dirty="0" smtClean="0">
              <a:solidFill>
                <a:schemeClr val="bg2"/>
              </a:solidFill>
              <a:latin typeface="Giovanni-Book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Giovanni-Book"/>
              </a:rPr>
              <a:t>and routes </a:t>
            </a:r>
            <a:r>
              <a:rPr lang="en-US" b="1" dirty="0" smtClean="0">
                <a:solidFill>
                  <a:srgbClr val="66FF66"/>
                </a:solidFill>
                <a:latin typeface="Giovanni-Book"/>
              </a:rPr>
              <a:t>below the cords; </a:t>
            </a:r>
            <a:r>
              <a:rPr lang="en-US" dirty="0" err="1" smtClean="0">
                <a:solidFill>
                  <a:schemeClr val="bg2"/>
                </a:solidFill>
                <a:latin typeface="Giovanni-Book"/>
              </a:rPr>
              <a:t>cricothyrotomy</a:t>
            </a:r>
            <a:r>
              <a:rPr lang="en-US" dirty="0" smtClean="0">
                <a:solidFill>
                  <a:schemeClr val="bg2"/>
                </a:solidFill>
                <a:latin typeface="Giovanni-Book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Giovanni-Book"/>
              </a:rPr>
              <a:t>tracheostomy</a:t>
            </a:r>
            <a:r>
              <a:rPr lang="en-US" dirty="0" smtClean="0">
                <a:solidFill>
                  <a:schemeClr val="bg2"/>
                </a:solidFill>
                <a:latin typeface="Giovanni-Book"/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Giovanni-Book"/>
              </a:rPr>
              <a:t>Routes above the cords,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Oral and nasal intubation (Visualized or blind)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LMA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I gel </a:t>
            </a:r>
          </a:p>
          <a:p>
            <a:r>
              <a:rPr lang="en-US" dirty="0" err="1" smtClean="0">
                <a:solidFill>
                  <a:srgbClr val="66FF66"/>
                </a:solidFill>
              </a:rPr>
              <a:t>Combitube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FOL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FOSL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Airways </a:t>
            </a:r>
            <a:endParaRPr lang="en-US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Induction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</a:rPr>
              <a:t>Awake 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Inhalational 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Intravenous 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FF00"/>
                </a:solidFill>
              </a:rPr>
              <a:t>Scoline</a:t>
            </a:r>
            <a:r>
              <a:rPr lang="en-US" dirty="0" smtClean="0">
                <a:solidFill>
                  <a:srgbClr val="FFFF00"/>
                </a:solidFill>
              </a:rPr>
              <a:t> ???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Airways </a:t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ADMIN\Pictures\pbsc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810000" cy="2152481"/>
          </a:xfrm>
          <a:prstGeom prst="rect">
            <a:avLst/>
          </a:prstGeom>
          <a:noFill/>
        </p:spPr>
      </p:pic>
      <p:pic>
        <p:nvPicPr>
          <p:cNvPr id="2051" name="Picture 3" descr="C:\Users\ADMIN\Pictures\pbsc 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28800"/>
            <a:ext cx="3962400" cy="2133600"/>
          </a:xfrm>
          <a:prstGeom prst="rect">
            <a:avLst/>
          </a:prstGeom>
          <a:noFill/>
        </p:spPr>
      </p:pic>
      <p:pic>
        <p:nvPicPr>
          <p:cNvPr id="2052" name="Picture 4" descr="C:\Users\ADMIN\Pictures\pbsc 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3657600" cy="2362200"/>
          </a:xfrm>
          <a:prstGeom prst="rect">
            <a:avLst/>
          </a:prstGeom>
          <a:noFill/>
        </p:spPr>
      </p:pic>
      <p:pic>
        <p:nvPicPr>
          <p:cNvPr id="2053" name="Picture 5" descr="C:\Users\ADMIN\Pictures\pbsc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962400"/>
            <a:ext cx="3841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PBSC </a:t>
            </a:r>
            <a:r>
              <a:rPr lang="en-US" dirty="0">
                <a:solidFill>
                  <a:srgbClr val="66FF66"/>
                </a:solidFill>
              </a:rPr>
              <a:t>of the neck causes functional limitations and </a:t>
            </a:r>
            <a:r>
              <a:rPr lang="en-US" dirty="0" smtClean="0">
                <a:solidFill>
                  <a:srgbClr val="66FF66"/>
                </a:solidFill>
              </a:rPr>
              <a:t>aesthetic disfigurements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There should be some surgical treatment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Principles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releasing the shrunken area,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restoring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contour of the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mento-collical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angle,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preventing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recurrence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422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fiberoptic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stylet</a:t>
            </a:r>
            <a:r>
              <a:rPr lang="en-US" dirty="0" smtClean="0">
                <a:solidFill>
                  <a:schemeClr val="bg1"/>
                </a:solidFill>
              </a:rPr>
              <a:t> laryngoscope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Pictures\pbsc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40079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Blue -operator ---- yellow -assistant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5437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1447800" y="18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2209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276600" y="43434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239000" y="34290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 gel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-gel is cheap, effective airway device which is easier to insert and has better clinical performance in the difficult airway management of the airway in the </a:t>
            </a:r>
            <a:r>
              <a:rPr lang="en-US" i="1" dirty="0" smtClean="0">
                <a:solidFill>
                  <a:srgbClr val="00B0F0"/>
                </a:solidFill>
              </a:rPr>
              <a:t>post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00B0F0"/>
                </a:solidFill>
              </a:rPr>
              <a:t>burn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00B0F0"/>
                </a:solidFill>
              </a:rPr>
              <a:t>contracture</a:t>
            </a:r>
            <a:r>
              <a:rPr lang="en-US" dirty="0" smtClean="0">
                <a:solidFill>
                  <a:srgbClr val="00B0F0"/>
                </a:solidFill>
              </a:rPr>
              <a:t> of the neck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2012 Jul - Singh J, </a:t>
            </a:r>
            <a:r>
              <a:rPr lang="en-US" sz="2400" dirty="0" err="1" smtClean="0">
                <a:solidFill>
                  <a:srgbClr val="FFFF00"/>
                </a:solidFill>
              </a:rPr>
              <a:t>Yadav</a:t>
            </a:r>
            <a:r>
              <a:rPr lang="en-US" sz="2400" dirty="0" smtClean="0">
                <a:solidFill>
                  <a:srgbClr val="FFFF00"/>
                </a:solidFill>
              </a:rPr>
              <a:t> MK, </a:t>
            </a:r>
            <a:r>
              <a:rPr lang="en-US" sz="2400" dirty="0" err="1" smtClean="0">
                <a:solidFill>
                  <a:srgbClr val="FFFF00"/>
                </a:solidFill>
              </a:rPr>
              <a:t>Marahatta</a:t>
            </a:r>
            <a:r>
              <a:rPr lang="en-US" sz="2400" dirty="0" smtClean="0">
                <a:solidFill>
                  <a:srgbClr val="FFFF00"/>
                </a:solidFill>
              </a:rPr>
              <a:t> SB, </a:t>
            </a:r>
            <a:r>
              <a:rPr lang="en-US" sz="2400" dirty="0" err="1" smtClean="0">
                <a:solidFill>
                  <a:srgbClr val="FFFF00"/>
                </a:solidFill>
              </a:rPr>
              <a:t>Shrestha</a:t>
            </a:r>
            <a:r>
              <a:rPr lang="en-US" sz="2400" dirty="0" smtClean="0">
                <a:solidFill>
                  <a:srgbClr val="FFFF00"/>
                </a:solidFill>
              </a:rPr>
              <a:t> BL - Indian journal of </a:t>
            </a:r>
            <a:r>
              <a:rPr lang="en-US" sz="2400" dirty="0" err="1" smtClean="0">
                <a:solidFill>
                  <a:srgbClr val="FFFF00"/>
                </a:solidFill>
              </a:rPr>
              <a:t>anaesthesia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Trachlight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awake intubation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combination of </a:t>
            </a:r>
            <a:r>
              <a:rPr lang="en-US" dirty="0" err="1" smtClean="0">
                <a:solidFill>
                  <a:srgbClr val="FFFF00"/>
                </a:solidFill>
              </a:rPr>
              <a:t>Trachlight</a:t>
            </a:r>
            <a:r>
              <a:rPr lang="en-US" dirty="0" smtClean="0">
                <a:solidFill>
                  <a:srgbClr val="FFFF00"/>
                </a:solidFill>
              </a:rPr>
              <a:t> and atomizer can also provide excellent topical </a:t>
            </a:r>
            <a:r>
              <a:rPr lang="en-US" dirty="0" err="1" smtClean="0">
                <a:solidFill>
                  <a:srgbClr val="FFFF00"/>
                </a:solidFill>
              </a:rPr>
              <a:t>anaesthesia</a:t>
            </a:r>
            <a:r>
              <a:rPr lang="en-US" dirty="0" smtClean="0">
                <a:solidFill>
                  <a:srgbClr val="FFFF00"/>
                </a:solidFill>
              </a:rPr>
              <a:t> of the airway for awake </a:t>
            </a:r>
            <a:r>
              <a:rPr lang="en-US" dirty="0" err="1" smtClean="0">
                <a:solidFill>
                  <a:srgbClr val="FFFF00"/>
                </a:solidFill>
              </a:rPr>
              <a:t>orotracheal</a:t>
            </a:r>
            <a:r>
              <a:rPr lang="en-US" dirty="0" smtClean="0">
                <a:solidFill>
                  <a:srgbClr val="FFFF00"/>
                </a:solidFill>
              </a:rPr>
              <a:t> intubation. This technique is easy to perform, well tolerated by the awake patient, and useful in difficult intubation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but </a:t>
            </a:r>
            <a:r>
              <a:rPr lang="en-US" sz="3600" dirty="0" err="1" smtClean="0">
                <a:solidFill>
                  <a:srgbClr val="FF0000"/>
                </a:solidFill>
              </a:rPr>
              <a:t>transillumination</a:t>
            </a:r>
            <a:r>
              <a:rPr lang="en-US" sz="3600" dirty="0" smtClean="0">
                <a:solidFill>
                  <a:srgbClr val="FF0000"/>
                </a:solidFill>
              </a:rPr>
              <a:t> can be the problem in patients having dense fibrous band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Conduct – nothing special 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Agent with air / nitrous described </a:t>
            </a: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technique ideal  -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Desflurane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in air – described by a few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NMJ, temperature and blood loss are special in monitoring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66"/>
                </a:solidFill>
              </a:rPr>
              <a:t>extubation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preformulated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strategy for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extubation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the difficult airway.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The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extubation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strategy of the difficult airway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type of surgery,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medical condition of the patient,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experience and preference of the anesthesiologist.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airway exchange catheter (AEC)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Special post op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Cough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Restlessness          NO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Shivering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Analgesia – LA to the SSG area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narcotics , NSAIDs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Calm smooth recovery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971800" y="1905000"/>
            <a:ext cx="54864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TIVA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TIVA was likely to precipitate sudden loss of the airway control and the CICV situation.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 addition, all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laryngospasm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in a study also occurred in the patients using the TIVA. This may be due to the increased laryngeal sensitivity caused by </a:t>
            </a:r>
            <a:r>
              <a:rPr lang="en-US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thiopentone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n-US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b="1" i="1" baseline="30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Chinese Medical Journal 2008; 121(11):989-997 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IV </a:t>
            </a:r>
            <a:r>
              <a:rPr lang="en-US" dirty="0" err="1" smtClean="0">
                <a:solidFill>
                  <a:srgbClr val="FFFF00"/>
                </a:solidFill>
              </a:rPr>
              <a:t>ketamine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MIN\Pictures\pbsc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667000" cy="3124200"/>
          </a:xfrm>
          <a:prstGeom prst="rect">
            <a:avLst/>
          </a:prstGeom>
          <a:noFill/>
        </p:spPr>
      </p:pic>
      <p:pic>
        <p:nvPicPr>
          <p:cNvPr id="5123" name="Picture 3" descr="C:\Users\ADMIN\Pictures\pbsc 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76400"/>
            <a:ext cx="2590800" cy="3048000"/>
          </a:xfrm>
          <a:prstGeom prst="rect">
            <a:avLst/>
          </a:prstGeom>
          <a:noFill/>
        </p:spPr>
      </p:pic>
      <p:pic>
        <p:nvPicPr>
          <p:cNvPr id="5124" name="Picture 4" descr="C:\Users\ADMIN\Pictures\pbsc 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27432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Principles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ADMIN\Pictures\pbsc 15 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800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476500" y="4405607"/>
            <a:ext cx="114300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38600" y="440560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Arrow 6"/>
          <p:cNvSpPr/>
          <p:nvPr/>
        </p:nvSpPr>
        <p:spPr>
          <a:xfrm>
            <a:off x="3048000" y="5344807"/>
            <a:ext cx="1216152" cy="731520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2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1295400" y="990600"/>
            <a:ext cx="6705600" cy="5334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Tumescent local anesthesia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It is prepared by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mixing 30 cc of 2% </a:t>
            </a:r>
            <a:r>
              <a:rPr lang="en-US" dirty="0" err="1" smtClean="0">
                <a:solidFill>
                  <a:srgbClr val="FFFF00"/>
                </a:solidFill>
              </a:rPr>
              <a:t>lidocaine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 cc of sodium bicarbonate,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one ampoule of epinephrine and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one ampoule of </a:t>
            </a:r>
            <a:r>
              <a:rPr lang="en-US" dirty="0" err="1" smtClean="0">
                <a:solidFill>
                  <a:srgbClr val="FFFF00"/>
                </a:solidFill>
              </a:rPr>
              <a:t>Hyalase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450 cc of Ringer lactate solution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Tumescent local anesthesia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Skin incision was marked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tumescent local anesthesia infiltrated along with the incision line and in to the surrounding areas.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Volume of ranged from </a:t>
            </a:r>
            <a:r>
              <a:rPr lang="en-US" dirty="0" smtClean="0">
                <a:solidFill>
                  <a:schemeClr val="bg2"/>
                </a:solidFill>
              </a:rPr>
              <a:t>70 ml to 200 ml.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0.4% </a:t>
            </a:r>
            <a:r>
              <a:rPr lang="en-US" dirty="0" err="1" smtClean="0">
                <a:solidFill>
                  <a:srgbClr val="FFFF00"/>
                </a:solidFill>
              </a:rPr>
              <a:t>lidocaine</a:t>
            </a:r>
            <a:r>
              <a:rPr lang="en-US" dirty="0" smtClean="0">
                <a:solidFill>
                  <a:srgbClr val="FFFF00"/>
                </a:solidFill>
              </a:rPr>
              <a:t>, 1:500,000 epinephrine with sodium bicarbonate and Inj. </a:t>
            </a:r>
            <a:r>
              <a:rPr lang="en-US" dirty="0" err="1" smtClean="0">
                <a:solidFill>
                  <a:srgbClr val="FFFF00"/>
                </a:solidFill>
              </a:rPr>
              <a:t>Hylase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Tumescent local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safe upper limit for </a:t>
            </a:r>
            <a:r>
              <a:rPr lang="en-US" dirty="0" err="1" smtClean="0">
                <a:solidFill>
                  <a:srgbClr val="FFFF00"/>
                </a:solidFill>
              </a:rPr>
              <a:t>lidocaine</a:t>
            </a:r>
            <a:r>
              <a:rPr lang="en-US" dirty="0" smtClean="0">
                <a:solidFill>
                  <a:srgbClr val="FFFF00"/>
                </a:solidFill>
              </a:rPr>
              <a:t> dosage using the tumescent technique is estimated to be </a:t>
            </a:r>
            <a:r>
              <a:rPr lang="en-US" sz="3900" b="1" dirty="0" smtClean="0">
                <a:solidFill>
                  <a:srgbClr val="FFFF00"/>
                </a:solidFill>
              </a:rPr>
              <a:t>35 mg/kg.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Infiltrating a large volume of dilute epinephrine assures diffusion throughout the entire targeted area while avoiding tachycardia and hypertension.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associated vasoconstriction was so complete that there was virtually no blood loss in surgery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Tumescent local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Injection pain could be reduced by buffering the solution using sodium bicarbonate in a dose of 1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mEq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per 10 ml of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lidocaine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ratio to make solution more physiologic in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Pros and cons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No need for </a:t>
            </a:r>
            <a:r>
              <a:rPr lang="en-US" dirty="0" err="1" smtClean="0">
                <a:solidFill>
                  <a:srgbClr val="66FF66"/>
                </a:solidFill>
              </a:rPr>
              <a:t>endo</a:t>
            </a:r>
            <a:r>
              <a:rPr lang="en-US" dirty="0" smtClean="0">
                <a:solidFill>
                  <a:srgbClr val="66FF66"/>
                </a:solidFill>
              </a:rPr>
              <a:t>-tracheal intubation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Less blood loss 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Space for dissection 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Patient is conscious </a:t>
            </a:r>
          </a:p>
          <a:p>
            <a:pPr>
              <a:buNone/>
            </a:pPr>
            <a:r>
              <a:rPr lang="en-US" dirty="0" err="1" smtClean="0">
                <a:solidFill>
                  <a:srgbClr val="66FF66"/>
                </a:solidFill>
              </a:rPr>
              <a:t>Anaesthesia</a:t>
            </a:r>
            <a:r>
              <a:rPr lang="en-US" dirty="0" smtClean="0">
                <a:solidFill>
                  <a:srgbClr val="66FF66"/>
                </a:solidFill>
              </a:rPr>
              <a:t> adequate 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Effective Post op analgesia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Only disadvantage of tumescent local anesthesia is a wet surgical field.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History – type of burns 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prev.anesthesia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Airway and IV access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Induction and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maintanance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Extubation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Tumuscent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local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anaesthesia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 all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94842"/>
            <a:ext cx="4410075" cy="47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Challenge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Performing the surgical procedure demands maintenance of the airway for a prolonged procedure by OT intubation, which is impossible to accomplish because of the </a:t>
            </a:r>
            <a:r>
              <a:rPr lang="en-US" b="1" dirty="0" smtClean="0">
                <a:solidFill>
                  <a:srgbClr val="FFFF00"/>
                </a:solidFill>
              </a:rPr>
              <a:t>chin's adherence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to the </a:t>
            </a:r>
            <a:r>
              <a:rPr lang="en-US" b="1" dirty="0" err="1" smtClean="0">
                <a:solidFill>
                  <a:srgbClr val="FFFF00"/>
                </a:solidFill>
              </a:rPr>
              <a:t>jugulum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C:\Users\ADMIN\Pictures\pbsc 15 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9796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724400" y="5326657"/>
            <a:ext cx="2209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Reconstruction and not resuscitation 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Preoperative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Many procedures – good rapport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Should talk </a:t>
            </a:r>
          </a:p>
          <a:p>
            <a:endParaRPr lang="en-US" dirty="0" smtClean="0">
              <a:solidFill>
                <a:srgbClr val="66FF66"/>
              </a:solidFill>
            </a:endParaRPr>
          </a:p>
          <a:p>
            <a:r>
              <a:rPr lang="en-US" dirty="0" smtClean="0">
                <a:solidFill>
                  <a:srgbClr val="66FF66"/>
                </a:solidFill>
              </a:rPr>
              <a:t>History 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Electrical , chemical , inhalational </a:t>
            </a:r>
            <a:endParaRPr lang="en-US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Preoperative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Airway  and plan 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patient does not snore or experience sleep apnea, it is likely that his/her airway will remain patent during anesthesia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mask – ok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long as the patient’s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interincisor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distance was &gt;18 mm, the LMA could be successfully inserted to provide a patent airway and maintain adequate ventilation.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IV access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All others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Blood reservation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Previous </a:t>
            </a:r>
            <a:r>
              <a:rPr lang="en-US" dirty="0" err="1" smtClean="0">
                <a:solidFill>
                  <a:srgbClr val="00B0F0"/>
                </a:solidFill>
              </a:rPr>
              <a:t>anaesthesia</a:t>
            </a:r>
            <a:r>
              <a:rPr lang="en-US" dirty="0" smtClean="0">
                <a:solidFill>
                  <a:srgbClr val="00B0F0"/>
                </a:solidFill>
              </a:rPr>
              <a:t> – yes and no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Investigations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Hb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Blood urea, sugar electrolytes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LFT and full RFT if needed 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ECG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Blood grouping 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CxR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Clotting profile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946</Words>
  <Application>Microsoft Office PowerPoint</Application>
  <PresentationFormat>On-screen Show (4:3)</PresentationFormat>
  <Paragraphs>163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Post burns contracture neck anesthetic considerations </vt:lpstr>
      <vt:lpstr>Introduction </vt:lpstr>
      <vt:lpstr>Principles </vt:lpstr>
      <vt:lpstr>Challenge </vt:lpstr>
      <vt:lpstr>Phase </vt:lpstr>
      <vt:lpstr>Preoperative </vt:lpstr>
      <vt:lpstr>Preoperative </vt:lpstr>
      <vt:lpstr>Slide 8</vt:lpstr>
      <vt:lpstr>Investigations </vt:lpstr>
      <vt:lpstr>Premedication </vt:lpstr>
      <vt:lpstr>Slide 11</vt:lpstr>
      <vt:lpstr> Intravenous access </vt:lpstr>
      <vt:lpstr>What is special ??</vt:lpstr>
      <vt:lpstr>Monitoring </vt:lpstr>
      <vt:lpstr>Airway problems </vt:lpstr>
      <vt:lpstr>How to go about ??</vt:lpstr>
      <vt:lpstr>Routes above the cords,</vt:lpstr>
      <vt:lpstr>Induction </vt:lpstr>
      <vt:lpstr> Airways  </vt:lpstr>
      <vt:lpstr>fiberoptic stylet laryngoscope </vt:lpstr>
      <vt:lpstr>Slide 21</vt:lpstr>
      <vt:lpstr>Blue -operator ---- yellow -assistant </vt:lpstr>
      <vt:lpstr>I gel </vt:lpstr>
      <vt:lpstr>Trachlight and awake intubation </vt:lpstr>
      <vt:lpstr>Conduct – nothing special  </vt:lpstr>
      <vt:lpstr>extubation</vt:lpstr>
      <vt:lpstr>Special post op </vt:lpstr>
      <vt:lpstr>TIVA </vt:lpstr>
      <vt:lpstr>IV ketamine </vt:lpstr>
      <vt:lpstr>Slide 30</vt:lpstr>
      <vt:lpstr>Preparation </vt:lpstr>
      <vt:lpstr>Tumescent local anesthesia</vt:lpstr>
      <vt:lpstr>Tumescent local anesthesia</vt:lpstr>
      <vt:lpstr>Tumescent local anesthesia</vt:lpstr>
      <vt:lpstr>Pros and cons </vt:lpstr>
      <vt:lpstr>Summary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burns contracture neck </dc:title>
  <dc:creator>ADMIN</dc:creator>
  <cp:lastModifiedBy>ADMIN</cp:lastModifiedBy>
  <cp:revision>46</cp:revision>
  <dcterms:created xsi:type="dcterms:W3CDTF">2013-02-17T09:53:43Z</dcterms:created>
  <dcterms:modified xsi:type="dcterms:W3CDTF">2013-11-29T05:01:49Z</dcterms:modified>
</cp:coreProperties>
</file>