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9" r:id="rId11"/>
    <p:sldId id="280" r:id="rId12"/>
    <p:sldId id="281" r:id="rId13"/>
    <p:sldId id="265" r:id="rId14"/>
    <p:sldId id="266" r:id="rId15"/>
    <p:sldId id="267" r:id="rId16"/>
    <p:sldId id="268" r:id="rId17"/>
    <p:sldId id="269" r:id="rId18"/>
    <p:sldId id="270" r:id="rId19"/>
    <p:sldId id="273" r:id="rId20"/>
    <p:sldId id="274" r:id="rId21"/>
    <p:sldId id="282" r:id="rId22"/>
    <p:sldId id="275" r:id="rId23"/>
    <p:sldId id="276" r:id="rId24"/>
    <p:sldId id="277" r:id="rId25"/>
    <p:sldId id="278" r:id="rId26"/>
    <p:sldId id="271" r:id="rId27"/>
    <p:sldId id="285" r:id="rId28"/>
    <p:sldId id="286" r:id="rId29"/>
    <p:sldId id="287" r:id="rId30"/>
    <p:sldId id="272" r:id="rId31"/>
    <p:sldId id="288" r:id="rId32"/>
    <p:sldId id="284" r:id="rId33"/>
  </p:sldIdLst>
  <p:sldSz cx="9144000" cy="6858000" type="screen4x3"/>
  <p:notesSz cx="6858000" cy="91440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47DF"/>
    <a:srgbClr val="3DCFF1"/>
    <a:srgbClr val="E02CE0"/>
    <a:srgbClr val="42BA06"/>
    <a:srgbClr val="15B72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D046D-7370-41EE-9C80-217C021013BF}" type="datetimeFigureOut">
              <a:rPr lang="fr-FR" smtClean="0"/>
              <a:pPr>
                <a:defRPr/>
              </a:pPr>
              <a:t>07/12/2013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F4659-0572-4764-8798-69FAD9E2697F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D046D-7370-41EE-9C80-217C021013BF}" type="datetimeFigureOut">
              <a:rPr lang="fr-FR" smtClean="0"/>
              <a:pPr>
                <a:defRPr/>
              </a:pPr>
              <a:t>07/12/2013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F4659-0572-4764-8798-69FAD9E2697F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D046D-7370-41EE-9C80-217C021013BF}" type="datetimeFigureOut">
              <a:rPr lang="fr-FR" smtClean="0"/>
              <a:pPr>
                <a:defRPr/>
              </a:pPr>
              <a:t>07/12/2013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F4659-0572-4764-8798-69FAD9E2697F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D046D-7370-41EE-9C80-217C021013BF}" type="datetimeFigureOut">
              <a:rPr lang="fr-FR" smtClean="0"/>
              <a:pPr>
                <a:defRPr/>
              </a:pPr>
              <a:t>07/12/2013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F4659-0572-4764-8798-69FAD9E2697F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D046D-7370-41EE-9C80-217C021013BF}" type="datetimeFigureOut">
              <a:rPr lang="fr-FR" smtClean="0"/>
              <a:pPr>
                <a:defRPr/>
              </a:pPr>
              <a:t>07/12/2013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F4659-0572-4764-8798-69FAD9E2697F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D046D-7370-41EE-9C80-217C021013BF}" type="datetimeFigureOut">
              <a:rPr lang="fr-FR" smtClean="0"/>
              <a:pPr>
                <a:defRPr/>
              </a:pPr>
              <a:t>07/12/2013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F4659-0572-4764-8798-69FAD9E2697F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D046D-7370-41EE-9C80-217C021013BF}" type="datetimeFigureOut">
              <a:rPr lang="fr-FR" smtClean="0"/>
              <a:pPr>
                <a:defRPr/>
              </a:pPr>
              <a:t>07/12/2013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F4659-0572-4764-8798-69FAD9E2697F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D046D-7370-41EE-9C80-217C021013BF}" type="datetimeFigureOut">
              <a:rPr lang="fr-FR" smtClean="0"/>
              <a:pPr>
                <a:defRPr/>
              </a:pPr>
              <a:t>07/12/2013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F4659-0572-4764-8798-69FAD9E2697F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D046D-7370-41EE-9C80-217C021013BF}" type="datetimeFigureOut">
              <a:rPr lang="fr-FR" smtClean="0"/>
              <a:pPr>
                <a:defRPr/>
              </a:pPr>
              <a:t>07/12/2013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F4659-0572-4764-8798-69FAD9E2697F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D046D-7370-41EE-9C80-217C021013BF}" type="datetimeFigureOut">
              <a:rPr lang="fr-FR" smtClean="0"/>
              <a:pPr>
                <a:defRPr/>
              </a:pPr>
              <a:t>07/12/2013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F4659-0572-4764-8798-69FAD9E2697F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D046D-7370-41EE-9C80-217C021013BF}" type="datetimeFigureOut">
              <a:rPr lang="fr-FR" smtClean="0"/>
              <a:pPr>
                <a:defRPr/>
              </a:pPr>
              <a:t>07/12/2013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F4659-0572-4764-8798-69FAD9E2697F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6ED046D-7370-41EE-9C80-217C021013BF}" type="datetimeFigureOut">
              <a:rPr lang="fr-FR" smtClean="0"/>
              <a:pPr>
                <a:defRPr/>
              </a:pPr>
              <a:t>07/12/2013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8AF4659-0572-4764-8798-69FAD9E2697F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772400" cy="2228850"/>
          </a:xfrm>
        </p:spPr>
        <p:txBody>
          <a:bodyPr/>
          <a:lstStyle/>
          <a:p>
            <a:r>
              <a:rPr lang="en-US" dirty="0" smtClean="0"/>
              <a:t>PAIN FACTS - 4</a:t>
            </a:r>
            <a:br>
              <a:rPr lang="en-US" dirty="0" smtClean="0"/>
            </a:br>
            <a:r>
              <a:rPr lang="en-US" dirty="0" smtClean="0"/>
              <a:t>Complex regional pain syndrome </a:t>
            </a:r>
            <a:br>
              <a:rPr lang="en-US" dirty="0" smtClean="0"/>
            </a:br>
            <a:r>
              <a:rPr lang="en-US" dirty="0" smtClean="0"/>
              <a:t>(CRPS)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505200"/>
            <a:ext cx="8153400" cy="22098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Dr. S. Parthasarathy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   MD., DA., DNB, MD (</a:t>
            </a:r>
            <a:r>
              <a:rPr lang="en-US" b="1" dirty="0" err="1" smtClean="0">
                <a:solidFill>
                  <a:srgbClr val="FF0000"/>
                </a:solidFill>
              </a:rPr>
              <a:t>Acu</a:t>
            </a:r>
            <a:r>
              <a:rPr lang="en-US" b="1" dirty="0" smtClean="0">
                <a:solidFill>
                  <a:srgbClr val="FF0000"/>
                </a:solidFill>
              </a:rPr>
              <a:t>), Dip. </a:t>
            </a:r>
            <a:r>
              <a:rPr lang="en-US" b="1" dirty="0" err="1" smtClean="0">
                <a:solidFill>
                  <a:srgbClr val="FF0000"/>
                </a:solidFill>
              </a:rPr>
              <a:t>Diab</a:t>
            </a:r>
            <a:r>
              <a:rPr lang="en-US" b="1" dirty="0" smtClean="0">
                <a:solidFill>
                  <a:srgbClr val="FF0000"/>
                </a:solidFill>
              </a:rPr>
              <a:t>. DCA, Dip. Software </a:t>
            </a:r>
            <a:r>
              <a:rPr lang="en-US" b="1" dirty="0" smtClean="0">
                <a:solidFill>
                  <a:srgbClr val="FF0000"/>
                </a:solidFill>
              </a:rPr>
              <a:t>statistics </a:t>
            </a:r>
            <a:r>
              <a:rPr lang="en-US" b="1" u="sng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PhD </a:t>
            </a:r>
            <a:r>
              <a:rPr lang="en-US" b="1" u="sng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(</a:t>
            </a:r>
            <a:r>
              <a:rPr lang="en-US" b="1" u="sng" dirty="0" err="1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physio</a:t>
            </a:r>
            <a:r>
              <a:rPr lang="en-US" b="1" u="sng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)</a:t>
            </a:r>
          </a:p>
          <a:p>
            <a:r>
              <a:rPr lang="en-US" b="1" u="sng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Mahatma Gandhi medical college and research institute , </a:t>
            </a:r>
            <a:r>
              <a:rPr lang="en-US" b="1" u="sng" dirty="0" err="1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puducherry</a:t>
            </a:r>
            <a:r>
              <a:rPr lang="en-US" b="1" u="sng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 – India </a:t>
            </a:r>
            <a:endParaRPr lang="en-US" dirty="0" smtClean="0"/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IN" b="1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Symptomatology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Mild </a:t>
            </a:r>
          </a:p>
          <a:p>
            <a:r>
              <a:rPr lang="en-US" dirty="0" smtClean="0"/>
              <a:t>Moderate </a:t>
            </a:r>
          </a:p>
          <a:p>
            <a:r>
              <a:rPr lang="en-US" dirty="0" smtClean="0"/>
              <a:t>Severe </a:t>
            </a:r>
          </a:p>
          <a:p>
            <a:endParaRPr lang="en-US" dirty="0" smtClean="0"/>
          </a:p>
          <a:p>
            <a:r>
              <a:rPr lang="en-US" dirty="0" smtClean="0"/>
              <a:t>Or 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Symptom type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Autonomic : sweating, swelling, warm or cold </a:t>
            </a:r>
          </a:p>
          <a:p>
            <a:endParaRPr lang="en-US" dirty="0" smtClean="0"/>
          </a:p>
          <a:p>
            <a:r>
              <a:rPr lang="en-US" dirty="0" smtClean="0"/>
              <a:t>Motor : muscle weakness, tremor </a:t>
            </a:r>
          </a:p>
          <a:p>
            <a:endParaRPr lang="en-US" dirty="0" smtClean="0"/>
          </a:p>
          <a:p>
            <a:r>
              <a:rPr lang="en-US" dirty="0" smtClean="0"/>
              <a:t>Sensory : </a:t>
            </a:r>
            <a:r>
              <a:rPr lang="en-US" b="1" dirty="0" smtClean="0">
                <a:solidFill>
                  <a:srgbClr val="3DCFF1"/>
                </a:solidFill>
              </a:rPr>
              <a:t>pain</a:t>
            </a:r>
            <a:r>
              <a:rPr lang="en-US" dirty="0" smtClean="0"/>
              <a:t> deep, spontaneous orthostatic,       			nocturnal </a:t>
            </a:r>
          </a:p>
          <a:p>
            <a:r>
              <a:rPr lang="en-US" dirty="0" err="1" smtClean="0"/>
              <a:t>Trophic</a:t>
            </a:r>
            <a:r>
              <a:rPr lang="en-US" dirty="0" smtClean="0"/>
              <a:t> changes :  glossy skin, hair nail      				disturbances osteoporosis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about symptoms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Upper Vs lower limb 2 :1 </a:t>
            </a:r>
          </a:p>
          <a:p>
            <a:r>
              <a:rPr lang="en-US" dirty="0" smtClean="0"/>
              <a:t>CRPS possible in knee, shoulder, hip etc </a:t>
            </a:r>
          </a:p>
          <a:p>
            <a:r>
              <a:rPr lang="en-US" dirty="0" smtClean="0"/>
              <a:t>Both sides </a:t>
            </a:r>
          </a:p>
          <a:p>
            <a:r>
              <a:rPr lang="en-US" dirty="0" smtClean="0"/>
              <a:t>Rarely all four limbs affected </a:t>
            </a:r>
          </a:p>
          <a:p>
            <a:r>
              <a:rPr lang="en-US" dirty="0" smtClean="0"/>
              <a:t>Peak 50 years age </a:t>
            </a:r>
          </a:p>
          <a:p>
            <a:r>
              <a:rPr lang="en-US" dirty="0" smtClean="0"/>
              <a:t>Female more </a:t>
            </a:r>
          </a:p>
          <a:p>
            <a:r>
              <a:rPr lang="en-US" dirty="0" smtClean="0"/>
              <a:t>Preceding trauma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Mechanism of CRPS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Every one gets injured 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>
                <a:solidFill>
                  <a:srgbClr val="3DCFF1"/>
                </a:solidFill>
              </a:rPr>
              <a:t>Why some develop CRPS ??</a:t>
            </a:r>
            <a:endParaRPr lang="en-US" dirty="0">
              <a:solidFill>
                <a:srgbClr val="3DCFF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Prone for CRPS 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Genetic</a:t>
            </a:r>
          </a:p>
          <a:p>
            <a:r>
              <a:rPr lang="en-US" dirty="0" smtClean="0"/>
              <a:t>2. disuse </a:t>
            </a:r>
          </a:p>
          <a:p>
            <a:r>
              <a:rPr lang="en-US" dirty="0" smtClean="0"/>
              <a:t>3.psychogenic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Mechanisms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IN" dirty="0" smtClean="0"/>
              <a:t>increase in the activity of the sympathetic nervous system in response to a noxious stimulus</a:t>
            </a:r>
          </a:p>
          <a:p>
            <a:pPr lvl="0">
              <a:buNone/>
            </a:pPr>
            <a:endParaRPr lang="en-US" dirty="0" smtClean="0"/>
          </a:p>
          <a:p>
            <a:r>
              <a:rPr lang="en-US" dirty="0" smtClean="0"/>
              <a:t>Pain stimulates sympathetic </a:t>
            </a:r>
          </a:p>
          <a:p>
            <a:endParaRPr lang="en-US" dirty="0" smtClean="0"/>
          </a:p>
          <a:p>
            <a:r>
              <a:rPr lang="en-US" dirty="0" smtClean="0"/>
              <a:t>But sympathetic stimulates pain ??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747DF"/>
                </a:solidFill>
              </a:rPr>
              <a:t>Other mechanisms </a:t>
            </a:r>
            <a:endParaRPr lang="en-US" dirty="0">
              <a:solidFill>
                <a:srgbClr val="E747D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IN" sz="2800" dirty="0" smtClean="0"/>
              <a:t>Formation of abnormal </a:t>
            </a:r>
            <a:r>
              <a:rPr lang="en-IN" sz="2800" dirty="0" smtClean="0">
                <a:solidFill>
                  <a:srgbClr val="3DCFF1"/>
                </a:solidFill>
              </a:rPr>
              <a:t>synapses</a:t>
            </a:r>
            <a:r>
              <a:rPr lang="en-IN" sz="2800" dirty="0" smtClean="0"/>
              <a:t> between sympathetic and sensory fibres.</a:t>
            </a:r>
            <a:endParaRPr lang="en-US" sz="2800" dirty="0" smtClean="0"/>
          </a:p>
          <a:p>
            <a:pPr lvl="0"/>
            <a:r>
              <a:rPr lang="en-IN" sz="2800" dirty="0" smtClean="0"/>
              <a:t>A direct nerve injury resulting in an abnormal electrical discharge.</a:t>
            </a:r>
            <a:endParaRPr lang="en-US" sz="2800" dirty="0" smtClean="0"/>
          </a:p>
          <a:p>
            <a:r>
              <a:rPr lang="en-IN" sz="2800" dirty="0" smtClean="0"/>
              <a:t>disruption of the </a:t>
            </a:r>
            <a:r>
              <a:rPr lang="en-IN" sz="2800" dirty="0" smtClean="0">
                <a:solidFill>
                  <a:srgbClr val="3DCFF1"/>
                </a:solidFill>
              </a:rPr>
              <a:t>auto regulation</a:t>
            </a:r>
            <a:r>
              <a:rPr lang="en-IN" sz="2800" dirty="0" smtClean="0"/>
              <a:t> of blood flow </a:t>
            </a:r>
          </a:p>
          <a:p>
            <a:r>
              <a:rPr lang="en-IN" sz="2800" dirty="0" smtClean="0"/>
              <a:t>An increase </a:t>
            </a:r>
            <a:r>
              <a:rPr lang="en-IN" sz="2800" dirty="0" smtClean="0">
                <a:solidFill>
                  <a:srgbClr val="3DCFF1"/>
                </a:solidFill>
              </a:rPr>
              <a:t>in substance P. </a:t>
            </a:r>
          </a:p>
          <a:p>
            <a:pPr lvl="0"/>
            <a:r>
              <a:rPr lang="en-IN" sz="2800" dirty="0" smtClean="0">
                <a:solidFill>
                  <a:srgbClr val="3DCFF1"/>
                </a:solidFill>
              </a:rPr>
              <a:t>plastic changes </a:t>
            </a:r>
            <a:r>
              <a:rPr lang="en-IN" sz="2800" dirty="0" smtClean="0"/>
              <a:t>in the peripheral and central nervous system.</a:t>
            </a:r>
            <a:endParaRPr lang="en-US" sz="2800" dirty="0" smtClean="0"/>
          </a:p>
          <a:p>
            <a:r>
              <a:rPr lang="en-IN" sz="2800" dirty="0" smtClean="0"/>
              <a:t>As a manifestation of a </a:t>
            </a:r>
            <a:r>
              <a:rPr lang="en-IN" sz="2800" dirty="0" smtClean="0">
                <a:solidFill>
                  <a:srgbClr val="3DCFF1"/>
                </a:solidFill>
              </a:rPr>
              <a:t>psychosomatic</a:t>
            </a:r>
            <a:r>
              <a:rPr lang="en-IN" sz="2800" dirty="0" smtClean="0"/>
              <a:t> disease.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Clinical </a:t>
            </a:r>
          </a:p>
          <a:p>
            <a:endParaRPr lang="en-US" dirty="0" smtClean="0"/>
          </a:p>
          <a:p>
            <a:r>
              <a:rPr lang="en-US" dirty="0" smtClean="0"/>
              <a:t>Sympathetic blockade </a:t>
            </a:r>
          </a:p>
          <a:p>
            <a:r>
              <a:rPr lang="en-US" dirty="0" smtClean="0"/>
              <a:t>Sure it has done the job </a:t>
            </a:r>
          </a:p>
          <a:p>
            <a:r>
              <a:rPr lang="en-US" dirty="0" smtClean="0"/>
              <a:t>Sure that it has not done extra 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3DCFF1"/>
                </a:solidFill>
              </a:rPr>
              <a:t>SIP </a:t>
            </a:r>
            <a:endParaRPr lang="en-US" dirty="0">
              <a:solidFill>
                <a:srgbClr val="3DCFF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Phentolamine</a:t>
            </a:r>
            <a:r>
              <a:rPr lang="en-US" dirty="0" smtClean="0"/>
              <a:t> infusion test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Mixed alpha antagonist </a:t>
            </a:r>
          </a:p>
          <a:p>
            <a:r>
              <a:rPr lang="en-US" dirty="0" smtClean="0"/>
              <a:t>Principle : </a:t>
            </a:r>
            <a:r>
              <a:rPr lang="en-US" dirty="0" err="1" smtClean="0"/>
              <a:t>norepinephrine</a:t>
            </a:r>
            <a:r>
              <a:rPr lang="en-US" dirty="0" smtClean="0"/>
              <a:t> released by </a:t>
            </a:r>
            <a:r>
              <a:rPr lang="en-US" dirty="0" err="1" smtClean="0"/>
              <a:t>nociceptors</a:t>
            </a:r>
            <a:r>
              <a:rPr lang="en-US" dirty="0" smtClean="0"/>
              <a:t> is blocked </a:t>
            </a:r>
          </a:p>
          <a:p>
            <a:endParaRPr lang="en-US" dirty="0" smtClean="0"/>
          </a:p>
          <a:p>
            <a:r>
              <a:rPr lang="en-US" dirty="0" smtClean="0"/>
              <a:t>Similar results of pain relief  as </a:t>
            </a:r>
            <a:r>
              <a:rPr lang="en-US" dirty="0" err="1" smtClean="0"/>
              <a:t>stellate</a:t>
            </a:r>
            <a:r>
              <a:rPr lang="en-US" dirty="0" smtClean="0"/>
              <a:t>  ganglion blockade</a:t>
            </a:r>
          </a:p>
          <a:p>
            <a:r>
              <a:rPr lang="en-US" dirty="0" smtClean="0"/>
              <a:t>Simple , repetition possible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do it ??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Routine monitors, informed consent , RL , baseline pain score ,temperature </a:t>
            </a:r>
          </a:p>
          <a:p>
            <a:endParaRPr lang="en-US" dirty="0" smtClean="0"/>
          </a:p>
          <a:p>
            <a:r>
              <a:rPr lang="en-US" dirty="0" err="1" smtClean="0"/>
              <a:t>Propranolol</a:t>
            </a:r>
            <a:r>
              <a:rPr lang="en-US" dirty="0" smtClean="0"/>
              <a:t> 1-2 mg IV </a:t>
            </a:r>
          </a:p>
          <a:p>
            <a:r>
              <a:rPr lang="en-US" dirty="0" err="1" smtClean="0"/>
              <a:t>Phentolamine</a:t>
            </a:r>
            <a:r>
              <a:rPr lang="en-US" dirty="0" smtClean="0"/>
              <a:t> 1 mg / kg over 10 minutes </a:t>
            </a:r>
          </a:p>
          <a:p>
            <a:r>
              <a:rPr lang="en-US" dirty="0" smtClean="0">
                <a:solidFill>
                  <a:srgbClr val="3DCFF1"/>
                </a:solidFill>
              </a:rPr>
              <a:t>VAS, temperature ,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BP pulse rate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Definition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IN" sz="2800" dirty="0" smtClean="0">
                <a:latin typeface="Arial Rounded MT Bold" pitchFamily="34" charset="0"/>
              </a:rPr>
              <a:t>Complex regional pain syndrome represents an abnormal response to </a:t>
            </a:r>
            <a:r>
              <a:rPr lang="en-IN" sz="2800" dirty="0" smtClean="0">
                <a:solidFill>
                  <a:srgbClr val="FFFF00"/>
                </a:solidFill>
                <a:latin typeface="Arial Rounded MT Bold" pitchFamily="34" charset="0"/>
              </a:rPr>
              <a:t>injury</a:t>
            </a:r>
            <a:r>
              <a:rPr lang="en-IN" sz="2800" dirty="0" smtClean="0">
                <a:latin typeface="Arial Rounded MT Bold" pitchFamily="34" charset="0"/>
              </a:rPr>
              <a:t>, usually of an </a:t>
            </a:r>
            <a:r>
              <a:rPr lang="en-IN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extremity</a:t>
            </a:r>
            <a:r>
              <a:rPr lang="en-IN" sz="2800" dirty="0" smtClean="0">
                <a:latin typeface="Arial Rounded MT Bold" pitchFamily="34" charset="0"/>
              </a:rPr>
              <a:t>, presenting as prolonged, often intense </a:t>
            </a:r>
            <a:r>
              <a:rPr lang="en-IN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pain</a:t>
            </a:r>
            <a:r>
              <a:rPr lang="en-IN" sz="2800" dirty="0" smtClean="0">
                <a:latin typeface="Arial Rounded MT Bold" pitchFamily="34" charset="0"/>
              </a:rPr>
              <a:t>, </a:t>
            </a:r>
            <a:r>
              <a:rPr lang="en-IN" sz="2800" b="1" dirty="0" smtClean="0">
                <a:solidFill>
                  <a:srgbClr val="00B0F0"/>
                </a:solidFill>
                <a:latin typeface="Arial Rounded MT Bold" pitchFamily="34" charset="0"/>
              </a:rPr>
              <a:t>vasomotor</a:t>
            </a:r>
            <a:r>
              <a:rPr lang="en-IN" sz="2800" dirty="0" smtClean="0">
                <a:latin typeface="Arial Rounded MT Bold" pitchFamily="34" charset="0"/>
              </a:rPr>
              <a:t> disturbances, delayed </a:t>
            </a:r>
            <a:r>
              <a:rPr lang="en-IN" sz="2800" dirty="0" smtClean="0">
                <a:solidFill>
                  <a:srgbClr val="00B0F0"/>
                </a:solidFill>
                <a:latin typeface="Arial Rounded MT Bold" pitchFamily="34" charset="0"/>
              </a:rPr>
              <a:t>functional recovery </a:t>
            </a:r>
            <a:r>
              <a:rPr lang="en-IN" sz="2800" dirty="0" smtClean="0">
                <a:latin typeface="Arial Rounded MT Bold" pitchFamily="34" charset="0"/>
              </a:rPr>
              <a:t>and </a:t>
            </a:r>
            <a:r>
              <a:rPr lang="en-IN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trophic</a:t>
            </a:r>
            <a:r>
              <a:rPr lang="en-IN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 changes</a:t>
            </a:r>
            <a:endParaRPr lang="en-US" sz="2800" dirty="0">
              <a:solidFill>
                <a:schemeClr val="accent5">
                  <a:lumMod val="60000"/>
                  <a:lumOff val="4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105400" y="2438400"/>
            <a:ext cx="1295400" cy="457200"/>
          </a:xfrm>
          <a:prstGeom prst="ellipse">
            <a:avLst/>
          </a:prstGeom>
          <a:solidFill>
            <a:schemeClr val="accent1">
              <a:alpha val="31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62000" y="3048000"/>
            <a:ext cx="1828800" cy="457200"/>
          </a:xfrm>
          <a:prstGeom prst="ellipse">
            <a:avLst/>
          </a:prstGeom>
          <a:solidFill>
            <a:schemeClr val="accent1">
              <a:alpha val="31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362200" y="3733800"/>
            <a:ext cx="1295400" cy="457200"/>
          </a:xfrm>
          <a:prstGeom prst="ellipse">
            <a:avLst/>
          </a:prstGeom>
          <a:solidFill>
            <a:schemeClr val="accent1">
              <a:alpha val="31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86200" y="3733800"/>
            <a:ext cx="1981200" cy="457200"/>
          </a:xfrm>
          <a:prstGeom prst="ellipse">
            <a:avLst/>
          </a:prstGeom>
          <a:solidFill>
            <a:schemeClr val="accent1">
              <a:alpha val="31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514600" y="4343400"/>
            <a:ext cx="1905000" cy="457200"/>
          </a:xfrm>
          <a:prstGeom prst="ellipse">
            <a:avLst/>
          </a:prstGeom>
          <a:solidFill>
            <a:schemeClr val="accent1">
              <a:alpha val="31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315200" y="4343400"/>
            <a:ext cx="1447800" cy="533400"/>
          </a:xfrm>
          <a:prstGeom prst="ellipse">
            <a:avLst/>
          </a:prstGeom>
          <a:solidFill>
            <a:schemeClr val="accent1">
              <a:alpha val="31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IVRA with </a:t>
            </a:r>
            <a:r>
              <a:rPr lang="en-US" dirty="0" err="1" smtClean="0"/>
              <a:t>sympatholytics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Guanethidine</a:t>
            </a:r>
            <a:r>
              <a:rPr lang="en-US" dirty="0" smtClean="0"/>
              <a:t> </a:t>
            </a:r>
          </a:p>
          <a:p>
            <a:r>
              <a:rPr lang="en-US" dirty="0" smtClean="0"/>
              <a:t>Taken up by NA varicosities </a:t>
            </a:r>
          </a:p>
          <a:p>
            <a:r>
              <a:rPr lang="en-US" dirty="0" smtClean="0"/>
              <a:t>Depletes  NA from sympathetic axons</a:t>
            </a:r>
          </a:p>
          <a:p>
            <a:r>
              <a:rPr lang="en-US" dirty="0" smtClean="0"/>
              <a:t>prevents further release for1-2 days</a:t>
            </a:r>
          </a:p>
          <a:p>
            <a:r>
              <a:rPr lang="en-US" dirty="0" smtClean="0"/>
              <a:t>Availability ??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DCFF1"/>
                </a:solidFill>
              </a:rPr>
              <a:t>Skin blood flow measurements </a:t>
            </a:r>
          </a:p>
          <a:p>
            <a:r>
              <a:rPr lang="en-US" dirty="0" smtClean="0">
                <a:solidFill>
                  <a:srgbClr val="3DCFF1"/>
                </a:solidFill>
              </a:rPr>
              <a:t>Ischemia test </a:t>
            </a:r>
          </a:p>
          <a:p>
            <a:r>
              <a:rPr lang="en-US" dirty="0" err="1" smtClean="0">
                <a:solidFill>
                  <a:srgbClr val="3DCFF1"/>
                </a:solidFill>
              </a:rPr>
              <a:t>Xray</a:t>
            </a:r>
            <a:r>
              <a:rPr lang="en-US" dirty="0" smtClean="0">
                <a:solidFill>
                  <a:srgbClr val="3DCFF1"/>
                </a:solidFill>
              </a:rPr>
              <a:t> and bone scan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of CRPS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SMP or not</a:t>
            </a:r>
          </a:p>
          <a:p>
            <a:r>
              <a:rPr lang="en-US" dirty="0" smtClean="0"/>
              <a:t>---- </a:t>
            </a:r>
          </a:p>
          <a:p>
            <a:r>
              <a:rPr lang="en-US" dirty="0" smtClean="0"/>
              <a:t>Blocks </a:t>
            </a:r>
          </a:p>
          <a:p>
            <a:r>
              <a:rPr lang="en-US" dirty="0" err="1" smtClean="0">
                <a:solidFill>
                  <a:srgbClr val="42BA06"/>
                </a:solidFill>
              </a:rPr>
              <a:t>stellate</a:t>
            </a:r>
            <a:r>
              <a:rPr lang="en-US" dirty="0" smtClean="0">
                <a:solidFill>
                  <a:srgbClr val="42BA06"/>
                </a:solidFill>
              </a:rPr>
              <a:t> , lumbar sympathetic , IVRA – </a:t>
            </a:r>
            <a:r>
              <a:rPr lang="en-US" dirty="0" err="1" smtClean="0">
                <a:solidFill>
                  <a:srgbClr val="42BA06"/>
                </a:solidFill>
              </a:rPr>
              <a:t>guanethidine</a:t>
            </a:r>
            <a:r>
              <a:rPr lang="en-US" dirty="0" smtClean="0">
                <a:solidFill>
                  <a:srgbClr val="42BA06"/>
                </a:solidFill>
              </a:rPr>
              <a:t> , </a:t>
            </a:r>
            <a:r>
              <a:rPr lang="en-US" dirty="0" err="1" smtClean="0">
                <a:solidFill>
                  <a:srgbClr val="42BA06"/>
                </a:solidFill>
              </a:rPr>
              <a:t>phentolamine</a:t>
            </a:r>
            <a:r>
              <a:rPr lang="en-US" dirty="0" smtClean="0">
                <a:solidFill>
                  <a:srgbClr val="42BA06"/>
                </a:solidFill>
              </a:rPr>
              <a:t> </a:t>
            </a:r>
          </a:p>
          <a:p>
            <a:endParaRPr lang="en-US" dirty="0">
              <a:solidFill>
                <a:srgbClr val="42BA0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Antidepressants </a:t>
            </a:r>
          </a:p>
          <a:p>
            <a:pPr algn="just"/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Anticonvulsants </a:t>
            </a:r>
          </a:p>
          <a:p>
            <a:pPr algn="just"/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Alpha2 agonists </a:t>
            </a:r>
          </a:p>
          <a:p>
            <a:pPr algn="just"/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Alpha blockers</a:t>
            </a:r>
          </a:p>
          <a:p>
            <a:pPr algn="just"/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Opioids  </a:t>
            </a:r>
          </a:p>
          <a:p>
            <a:pPr algn="just"/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Steroids , NSAIDs</a:t>
            </a:r>
          </a:p>
          <a:p>
            <a:pPr algn="just"/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Topical </a:t>
            </a:r>
            <a:endParaRPr lang="en-US" sz="2800" dirty="0">
              <a:solidFill>
                <a:schemeClr val="accent6">
                  <a:lumMod val="60000"/>
                  <a:lumOff val="4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and </a:t>
            </a:r>
            <a:r>
              <a:rPr lang="en-US" dirty="0" err="1" smtClean="0"/>
              <a:t>pathophysiology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505200" y="2895600"/>
            <a:ext cx="2057400" cy="2133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CRPS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352800" y="1676400"/>
            <a:ext cx="1600200" cy="1524000"/>
          </a:xfrm>
          <a:prstGeom prst="ellipse">
            <a:avLst/>
          </a:prstGeom>
          <a:solidFill>
            <a:srgbClr val="42BA06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SENSORY 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133600" y="2895600"/>
            <a:ext cx="1600200" cy="1524000"/>
          </a:xfrm>
          <a:prstGeom prst="ellipse">
            <a:avLst/>
          </a:prstGeom>
          <a:solidFill>
            <a:srgbClr val="42BA06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SYMP;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971800" y="4419600"/>
            <a:ext cx="1600200" cy="1524000"/>
          </a:xfrm>
          <a:prstGeom prst="ellipse">
            <a:avLst/>
          </a:prstGeom>
          <a:solidFill>
            <a:srgbClr val="42BA06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PSYCHO 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800600" y="4114800"/>
            <a:ext cx="1600200" cy="1524000"/>
          </a:xfrm>
          <a:prstGeom prst="ellipse">
            <a:avLst/>
          </a:prstGeom>
          <a:solidFill>
            <a:srgbClr val="42BA06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MOTOR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953000" y="2438400"/>
            <a:ext cx="1600200" cy="1524000"/>
          </a:xfrm>
          <a:prstGeom prst="ellipse">
            <a:avLst/>
          </a:prstGeom>
          <a:solidFill>
            <a:srgbClr val="42BA06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AUTO INFLM.</a:t>
            </a:r>
            <a:endParaRPr lang="en-US" dirty="0"/>
          </a:p>
        </p:txBody>
      </p:sp>
      <p:sp>
        <p:nvSpPr>
          <p:cNvPr id="10" name="Left Arrow 9"/>
          <p:cNvSpPr/>
          <p:nvPr/>
        </p:nvSpPr>
        <p:spPr>
          <a:xfrm>
            <a:off x="6477000" y="2514600"/>
            <a:ext cx="2209800" cy="789432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NSAIDs, STEROIDS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4648200" y="1752600"/>
            <a:ext cx="2286000" cy="48463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EPIDURAL,BLOCKS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6019800" y="4724400"/>
            <a:ext cx="2362200" cy="484632"/>
          </a:xfrm>
          <a:prstGeom prst="leftArrow">
            <a:avLst/>
          </a:prstGeom>
          <a:solidFill>
            <a:srgbClr val="E747DF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PHYSIO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1143000" y="5181600"/>
            <a:ext cx="19050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ANTIPSYCHIATRI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457200" y="3429000"/>
            <a:ext cx="1828800" cy="484632"/>
          </a:xfrm>
          <a:prstGeom prst="rightArrow">
            <a:avLst/>
          </a:prstGeom>
          <a:solidFill>
            <a:srgbClr val="E02CE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STELLATE, IVRA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6" grpId="0" build="allAtOnce" animBg="1"/>
      <p:bldP spid="7" grpId="0" build="allAtOnce" animBg="1"/>
      <p:bldP spid="8" grpId="0" build="allAtOnce" animBg="1"/>
      <p:bldP spid="9" grpId="0" build="allAtOnce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 to be published in IJCP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1.Dr. </a:t>
            </a:r>
            <a:r>
              <a:rPr lang="en-IN" dirty="0" err="1" smtClean="0"/>
              <a:t>S.Parthasarathy</a:t>
            </a:r>
            <a:endParaRPr lang="en-US" dirty="0" smtClean="0"/>
          </a:p>
          <a:p>
            <a:r>
              <a:rPr lang="en-IN" dirty="0" smtClean="0"/>
              <a:t>2.Dr. </a:t>
            </a:r>
            <a:r>
              <a:rPr lang="en-IN" dirty="0" err="1" smtClean="0"/>
              <a:t>M.Ravishankar</a:t>
            </a:r>
            <a:endParaRPr lang="en-US" dirty="0" smtClean="0"/>
          </a:p>
          <a:p>
            <a:r>
              <a:rPr lang="en-US" b="1" i="1" dirty="0" smtClean="0"/>
              <a:t> </a:t>
            </a:r>
            <a:r>
              <a:rPr lang="en-IN" b="1" i="1" dirty="0" err="1" smtClean="0"/>
              <a:t>Electroacupuncture</a:t>
            </a:r>
            <a:r>
              <a:rPr lang="en-IN" b="1" i="1" dirty="0" smtClean="0"/>
              <a:t> in Complex regional pain syndrome (CRPS) – a case report from the periphery</a:t>
            </a:r>
            <a:r>
              <a:rPr lang="en-IN" dirty="0" smtClean="0"/>
              <a:t>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happens in acupuncture ?</a:t>
            </a:r>
            <a:endParaRPr lang="en-US" dirty="0"/>
          </a:p>
        </p:txBody>
      </p:sp>
      <p:pic>
        <p:nvPicPr>
          <p:cNvPr id="3073" name="Picture 1" descr="D:\Documents\crps\fig 1 CRP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3074" name="Picture 2" descr="D:\Documents\crps\fig 2 CRP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 descr="F:\MG CRPS stem\crps pictures\CRPS ANBU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 descr="F:\MG CRPS stem\crps pictures\CRPS ANBU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it happens and in what belief </a:t>
            </a:r>
            <a:endParaRPr lang="en-US" dirty="0"/>
          </a:p>
        </p:txBody>
      </p:sp>
      <p:pic>
        <p:nvPicPr>
          <p:cNvPr id="37890" name="Picture 2" descr="D:\Documents\crps\crps point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CRPS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49" name="Picture 1" descr="F:\MG CRPS stem\crps pictures\100_02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676400"/>
            <a:ext cx="5957888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88180" y="-990600"/>
          <a:ext cx="7382645" cy="7681913"/>
        </p:xfrm>
        <a:graphic>
          <a:graphicData uri="http://schemas.openxmlformats.org/presentationml/2006/ole">
            <p:oleObj spid="_x0000_s2050" name="Document" r:id="rId3" imgW="6596465" imgH="6523539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 </a:t>
            </a:r>
          </a:p>
          <a:p>
            <a:r>
              <a:rPr lang="en-US" dirty="0" smtClean="0"/>
              <a:t>Types </a:t>
            </a:r>
          </a:p>
          <a:p>
            <a:r>
              <a:rPr lang="en-US" dirty="0" smtClean="0"/>
              <a:t>Stages </a:t>
            </a:r>
          </a:p>
          <a:p>
            <a:r>
              <a:rPr lang="en-US" dirty="0" smtClean="0"/>
              <a:t>Symptoms</a:t>
            </a:r>
          </a:p>
          <a:p>
            <a:r>
              <a:rPr lang="en-US" dirty="0" smtClean="0"/>
              <a:t>Mechanisms  </a:t>
            </a:r>
          </a:p>
          <a:p>
            <a:r>
              <a:rPr lang="en-US" dirty="0" smtClean="0"/>
              <a:t>Diagnosis </a:t>
            </a:r>
          </a:p>
          <a:p>
            <a:r>
              <a:rPr lang="en-US" dirty="0" smtClean="0"/>
              <a:t>Treatment 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Thank </a:t>
            </a:r>
            <a:r>
              <a:rPr lang="en-US" dirty="0" smtClean="0"/>
              <a:t>you all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Synonyms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IN" dirty="0" err="1" smtClean="0"/>
              <a:t>Causalgia</a:t>
            </a:r>
            <a:r>
              <a:rPr lang="en-IN" dirty="0" smtClean="0"/>
              <a:t>,  </a:t>
            </a:r>
          </a:p>
          <a:p>
            <a:r>
              <a:rPr lang="en-IN" dirty="0" err="1" smtClean="0"/>
              <a:t>Sudeck’s</a:t>
            </a:r>
            <a:r>
              <a:rPr lang="en-IN" dirty="0" smtClean="0"/>
              <a:t> atrophy, </a:t>
            </a:r>
          </a:p>
          <a:p>
            <a:r>
              <a:rPr lang="en-IN" dirty="0" smtClean="0"/>
              <a:t>post-traumatic dystrophy, </a:t>
            </a:r>
          </a:p>
          <a:p>
            <a:r>
              <a:rPr lang="en-IN" dirty="0" smtClean="0"/>
              <a:t>shoulder hand syndrome, </a:t>
            </a:r>
          </a:p>
          <a:p>
            <a:r>
              <a:rPr lang="en-IN" dirty="0" err="1" smtClean="0"/>
              <a:t>algodystrophy</a:t>
            </a:r>
            <a:r>
              <a:rPr lang="en-IN" dirty="0" smtClean="0"/>
              <a:t>,</a:t>
            </a:r>
          </a:p>
          <a:p>
            <a:r>
              <a:rPr lang="en-IN" dirty="0" err="1" smtClean="0"/>
              <a:t>algoneurodystrophy</a:t>
            </a:r>
            <a:r>
              <a:rPr lang="en-IN" dirty="0" smtClean="0"/>
              <a:t>, </a:t>
            </a:r>
          </a:p>
          <a:p>
            <a:r>
              <a:rPr lang="en-IN" dirty="0" smtClean="0"/>
              <a:t>reflex neurovascular dystrophy </a:t>
            </a:r>
          </a:p>
          <a:p>
            <a:r>
              <a:rPr lang="en-IN" dirty="0" smtClean="0"/>
              <a:t> reflex sympathetic dystrophy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IASP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International Association for the Study of Pain (IASP) introduced  a single term</a:t>
            </a:r>
          </a:p>
          <a:p>
            <a:r>
              <a:rPr lang="en-IN" dirty="0" smtClean="0">
                <a:solidFill>
                  <a:srgbClr val="FFFF00"/>
                </a:solidFill>
              </a:rPr>
              <a:t>Complex Regional Pain Syndrome</a:t>
            </a:r>
          </a:p>
          <a:p>
            <a:r>
              <a:rPr lang="en-IN" dirty="0" smtClean="0"/>
              <a:t> </a:t>
            </a:r>
            <a:r>
              <a:rPr lang="en-IN" b="1" dirty="0" smtClean="0"/>
              <a:t>(CRPS, 1994</a:t>
            </a:r>
            <a:r>
              <a:rPr lang="en-IN" dirty="0" smtClean="0"/>
              <a:t>), to accommodate the differing clinical presentations</a:t>
            </a:r>
          </a:p>
          <a:p>
            <a:r>
              <a:rPr lang="en-US" dirty="0" smtClean="0"/>
              <a:t>syndrome may follow as many as 5% of all traumatic injuries.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 1 </a:t>
            </a:r>
          </a:p>
          <a:p>
            <a:r>
              <a:rPr lang="en-IN" dirty="0" smtClean="0"/>
              <a:t>is not associated with a specific nerve injury and </a:t>
            </a:r>
            <a:r>
              <a:rPr lang="en-IN" dirty="0" smtClean="0">
                <a:solidFill>
                  <a:srgbClr val="E747DF"/>
                </a:solidFill>
              </a:rPr>
              <a:t>does not follow </a:t>
            </a:r>
            <a:r>
              <a:rPr lang="en-IN" dirty="0" smtClean="0"/>
              <a:t>an anatomical distribution of a peripheral nerve, </a:t>
            </a:r>
          </a:p>
          <a:p>
            <a:r>
              <a:rPr lang="en-IN" dirty="0" smtClean="0"/>
              <a:t> </a:t>
            </a:r>
            <a:r>
              <a:rPr lang="en-IN" dirty="0" smtClean="0">
                <a:solidFill>
                  <a:srgbClr val="15B724"/>
                </a:solidFill>
              </a:rPr>
              <a:t>Type II, has similar symptoms and signs to those in Type I,</a:t>
            </a:r>
          </a:p>
          <a:p>
            <a:r>
              <a:rPr lang="en-IN" dirty="0" smtClean="0">
                <a:solidFill>
                  <a:srgbClr val="15B724"/>
                </a:solidFill>
              </a:rPr>
              <a:t> is associated with an identifiable nerve injury </a:t>
            </a:r>
            <a:endParaRPr lang="en-US" dirty="0">
              <a:solidFill>
                <a:srgbClr val="15B72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classical stages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 smtClean="0">
                <a:solidFill>
                  <a:srgbClr val="E747DF"/>
                </a:solidFill>
              </a:rPr>
              <a:t>Acute</a:t>
            </a:r>
            <a:r>
              <a:rPr lang="en-IN" dirty="0" smtClean="0"/>
              <a:t>: </a:t>
            </a:r>
          </a:p>
          <a:p>
            <a:r>
              <a:rPr lang="en-IN" dirty="0" smtClean="0"/>
              <a:t>up to 3 months from the onset. The limb is warm, the skin red, with swelling with </a:t>
            </a:r>
            <a:r>
              <a:rPr lang="en-IN" dirty="0" err="1" smtClean="0"/>
              <a:t>palmar</a:t>
            </a:r>
            <a:r>
              <a:rPr lang="en-IN" dirty="0" smtClean="0"/>
              <a:t> or plantar </a:t>
            </a:r>
            <a:r>
              <a:rPr lang="en-IN" dirty="0" err="1" smtClean="0"/>
              <a:t>hyperhydrosis</a:t>
            </a:r>
            <a:r>
              <a:rPr lang="en-IN" dirty="0" smtClean="0"/>
              <a:t>, </a:t>
            </a:r>
            <a:r>
              <a:rPr lang="en-IN" dirty="0" err="1" smtClean="0"/>
              <a:t>hyperesthaesia</a:t>
            </a:r>
            <a:r>
              <a:rPr lang="en-IN" dirty="0" smtClean="0"/>
              <a:t> and joint stiffness. </a:t>
            </a:r>
          </a:p>
          <a:p>
            <a:r>
              <a:rPr lang="en-IN" dirty="0" smtClean="0"/>
              <a:t>No effusion or fixed contractures.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other two stages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 smtClean="0">
                <a:solidFill>
                  <a:srgbClr val="E747DF"/>
                </a:solidFill>
              </a:rPr>
              <a:t>2)Dystrophic</a:t>
            </a:r>
            <a:r>
              <a:rPr lang="en-IN" dirty="0" smtClean="0">
                <a:solidFill>
                  <a:srgbClr val="E747DF"/>
                </a:solidFill>
              </a:rPr>
              <a:t>:</a:t>
            </a:r>
            <a:r>
              <a:rPr lang="en-IN" dirty="0" smtClean="0"/>
              <a:t> 3–6 months after the injury. The limb is cool, cyanotic and </a:t>
            </a:r>
            <a:r>
              <a:rPr lang="en-IN" dirty="0" err="1" smtClean="0"/>
              <a:t>indurated</a:t>
            </a:r>
            <a:r>
              <a:rPr lang="en-IN" dirty="0" smtClean="0"/>
              <a:t>. Hyperaesthesia is present, fixed contractures begin to occur, with </a:t>
            </a:r>
            <a:r>
              <a:rPr lang="en-IN" dirty="0" err="1" smtClean="0"/>
              <a:t>ankylotic</a:t>
            </a:r>
            <a:r>
              <a:rPr lang="en-IN" dirty="0" smtClean="0"/>
              <a:t> changes in the small, distal joints of the limb.</a:t>
            </a:r>
            <a:endParaRPr lang="en-US" dirty="0" smtClean="0"/>
          </a:p>
          <a:p>
            <a:r>
              <a:rPr lang="en-IN" dirty="0" smtClean="0">
                <a:solidFill>
                  <a:srgbClr val="E747DF"/>
                </a:solidFill>
              </a:rPr>
              <a:t>3) </a:t>
            </a:r>
            <a:r>
              <a:rPr lang="en-IN" b="1" dirty="0" smtClean="0">
                <a:solidFill>
                  <a:srgbClr val="E747DF"/>
                </a:solidFill>
              </a:rPr>
              <a:t>Atrophic</a:t>
            </a:r>
            <a:r>
              <a:rPr lang="en-IN" dirty="0" smtClean="0"/>
              <a:t>: after 6 months. The skin may become hairless and loses its folds. Contractures prevail </a:t>
            </a:r>
          </a:p>
          <a:p>
            <a:r>
              <a:rPr lang="en-IN" dirty="0" smtClean="0"/>
              <a:t> </a:t>
            </a:r>
            <a:r>
              <a:rPr lang="en-IN" dirty="0" smtClean="0">
                <a:solidFill>
                  <a:srgbClr val="E747DF"/>
                </a:solidFill>
              </a:rPr>
              <a:t>changes become permanent.</a:t>
            </a:r>
            <a:endParaRPr lang="en-US" dirty="0" smtClean="0">
              <a:solidFill>
                <a:srgbClr val="E747DF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CRPS is not a non corrupt Govt. official 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E747DF"/>
                </a:solidFill>
              </a:rPr>
              <a:t>It can jump to stage 2 or</a:t>
            </a:r>
          </a:p>
          <a:p>
            <a:r>
              <a:rPr lang="en-US" dirty="0" smtClean="0">
                <a:solidFill>
                  <a:srgbClr val="E747DF"/>
                </a:solidFill>
              </a:rPr>
              <a:t> it can skip stage 2 </a:t>
            </a:r>
            <a:endParaRPr lang="en-US" dirty="0">
              <a:solidFill>
                <a:srgbClr val="E747D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2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 NAME</Template>
  <TotalTime>122</TotalTime>
  <Words>712</Words>
  <Application>Microsoft Office PowerPoint</Application>
  <PresentationFormat>On-screen Show (4:3)</PresentationFormat>
  <Paragraphs>157</Paragraphs>
  <Slides>32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127</vt:lpstr>
      <vt:lpstr>Document</vt:lpstr>
      <vt:lpstr>PAIN FACTS - 4 Complex regional pain syndrome  (CRPS)</vt:lpstr>
      <vt:lpstr>Definition </vt:lpstr>
      <vt:lpstr>CRPS </vt:lpstr>
      <vt:lpstr>Synonyms </vt:lpstr>
      <vt:lpstr>IASP </vt:lpstr>
      <vt:lpstr>Types </vt:lpstr>
      <vt:lpstr>Three classical stages </vt:lpstr>
      <vt:lpstr>The other two stages </vt:lpstr>
      <vt:lpstr>Slide 9</vt:lpstr>
      <vt:lpstr>Symptomatology </vt:lpstr>
      <vt:lpstr>Symptom type </vt:lpstr>
      <vt:lpstr>Special about symptoms </vt:lpstr>
      <vt:lpstr>Mechanism of CRPS </vt:lpstr>
      <vt:lpstr>Prone for CRPS !!</vt:lpstr>
      <vt:lpstr>Mechanisms </vt:lpstr>
      <vt:lpstr>Other mechanisms </vt:lpstr>
      <vt:lpstr>Diagnosis </vt:lpstr>
      <vt:lpstr>Phentolamine infusion test </vt:lpstr>
      <vt:lpstr>How to do it ?? </vt:lpstr>
      <vt:lpstr>IVRA with sympatholytics </vt:lpstr>
      <vt:lpstr>Others </vt:lpstr>
      <vt:lpstr>Treatment of CRPS </vt:lpstr>
      <vt:lpstr>Drugs </vt:lpstr>
      <vt:lpstr>Treatment and pathophysiology </vt:lpstr>
      <vt:lpstr>Article to be published in IJCP </vt:lpstr>
      <vt:lpstr>What happens in acupuncture ?</vt:lpstr>
      <vt:lpstr>Slide 27</vt:lpstr>
      <vt:lpstr>Slide 28</vt:lpstr>
      <vt:lpstr>Why it happens and in what belief </vt:lpstr>
      <vt:lpstr>Slide 30</vt:lpstr>
      <vt:lpstr>Summary 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Complex regional pain syndrome  (CRPS)</dc:title>
  <dc:creator>ADMIN</dc:creator>
  <cp:lastModifiedBy>ADMIN</cp:lastModifiedBy>
  <cp:revision>42</cp:revision>
  <dcterms:created xsi:type="dcterms:W3CDTF">2012-06-03T14:01:50Z</dcterms:created>
  <dcterms:modified xsi:type="dcterms:W3CDTF">2013-12-07T11:00:04Z</dcterms:modified>
</cp:coreProperties>
</file>