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61" r:id="rId7"/>
    <p:sldId id="262" r:id="rId8"/>
    <p:sldId id="263" r:id="rId9"/>
    <p:sldId id="267" r:id="rId10"/>
    <p:sldId id="268" r:id="rId11"/>
    <p:sldId id="269" r:id="rId12"/>
    <p:sldId id="292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91" r:id="rId31"/>
    <p:sldId id="285" r:id="rId32"/>
    <p:sldId id="286" r:id="rId33"/>
    <p:sldId id="287" r:id="rId34"/>
    <p:sldId id="289" r:id="rId35"/>
    <p:sldId id="293" r:id="rId36"/>
    <p:sldId id="266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  <a:srgbClr val="FF00FF"/>
    <a:srgbClr val="FF99FF"/>
    <a:srgbClr val="FF3399"/>
    <a:srgbClr val="EE1E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18EEA-F0EC-456D-BB99-9CF7208493C8}" type="datetimeFigureOut">
              <a:rPr lang="en-US" smtClean="0"/>
              <a:pPr/>
              <a:t>11/30/2013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37D0-0BF8-4092-96C2-0CE418184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029604" cy="2457467"/>
          </a:xfrm>
        </p:spPr>
        <p:txBody>
          <a:bodyPr/>
          <a:lstStyle/>
          <a:p>
            <a:r>
              <a:rPr lang="en-US" dirty="0" smtClean="0">
                <a:solidFill>
                  <a:srgbClr val="EE1EDF"/>
                </a:solidFill>
              </a:rPr>
              <a:t>DELIBERATE HYPOTENSION</a:t>
            </a:r>
            <a:endParaRPr lang="en-IN" dirty="0">
              <a:solidFill>
                <a:srgbClr val="EE1ED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57510"/>
          </a:xfrm>
        </p:spPr>
        <p:txBody>
          <a:bodyPr>
            <a:normAutofit fontScale="850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S.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Parthasarathy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MD., DA., DNB, MD 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DCA, Dip. Software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hD(physiology)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00FF00"/>
                </a:solidFill>
              </a:rPr>
              <a:t>Mahatma </a:t>
            </a:r>
            <a:r>
              <a:rPr lang="en-US" dirty="0" err="1" smtClean="0">
                <a:solidFill>
                  <a:srgbClr val="00FF00"/>
                </a:solidFill>
              </a:rPr>
              <a:t>gandhi</a:t>
            </a:r>
            <a:r>
              <a:rPr lang="en-US" dirty="0" smtClean="0">
                <a:solidFill>
                  <a:srgbClr val="00FF00"/>
                </a:solidFill>
              </a:rPr>
              <a:t> medical college and research institute, </a:t>
            </a:r>
            <a:r>
              <a:rPr lang="en-US" dirty="0" err="1" smtClean="0">
                <a:solidFill>
                  <a:srgbClr val="00FF00"/>
                </a:solidFill>
              </a:rPr>
              <a:t>puducherry</a:t>
            </a:r>
            <a:r>
              <a:rPr lang="en-US" dirty="0" smtClean="0">
                <a:solidFill>
                  <a:srgbClr val="00FF00"/>
                </a:solidFill>
              </a:rPr>
              <a:t>, India </a:t>
            </a:r>
            <a:endParaRPr lang="en-IN" dirty="0" smtClean="0">
              <a:solidFill>
                <a:srgbClr val="00FF00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to know -- MAP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 = cardiac output  </a:t>
            </a:r>
            <a:r>
              <a:rPr lang="en-US" sz="4400" baseline="-25000" dirty="0" smtClean="0"/>
              <a:t>˟</a:t>
            </a:r>
            <a:r>
              <a:rPr lang="en-US" dirty="0" smtClean="0"/>
              <a:t>  TPR</a:t>
            </a:r>
          </a:p>
          <a:p>
            <a:endParaRPr lang="en-US" dirty="0"/>
          </a:p>
          <a:p>
            <a:r>
              <a:rPr lang="en-US" dirty="0" smtClean="0"/>
              <a:t>cardiac output  =  heart rate  </a:t>
            </a:r>
            <a:r>
              <a:rPr lang="en-US" sz="4400" baseline="-25000" dirty="0" smtClean="0"/>
              <a:t>˟  </a:t>
            </a:r>
            <a:r>
              <a:rPr lang="en-US" sz="2800" dirty="0" err="1" smtClean="0"/>
              <a:t>strᴏke</a:t>
            </a:r>
            <a:r>
              <a:rPr lang="en-US" sz="2800" dirty="0" smtClean="0"/>
              <a:t> volume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>
              <a:buNone/>
            </a:pPr>
            <a:r>
              <a:rPr lang="en-US" sz="2800" dirty="0" smtClean="0"/>
              <a:t>                        Beta blockers                    Decrease 					             preload and depress      						contractility </a:t>
            </a:r>
            <a:endParaRPr lang="en-IN" sz="2800" dirty="0"/>
          </a:p>
        </p:txBody>
      </p:sp>
      <p:sp>
        <p:nvSpPr>
          <p:cNvPr id="4" name="Frame 3"/>
          <p:cNvSpPr/>
          <p:nvPr/>
        </p:nvSpPr>
        <p:spPr>
          <a:xfrm>
            <a:off x="642910" y="1500174"/>
            <a:ext cx="121444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00760" y="1428736"/>
            <a:ext cx="171451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Vasodilators </a:t>
            </a:r>
            <a:endParaRPr lang="en-IN" dirty="0"/>
          </a:p>
        </p:txBody>
      </p:sp>
      <p:sp>
        <p:nvSpPr>
          <p:cNvPr id="7" name="Up Arrow 6"/>
          <p:cNvSpPr/>
          <p:nvPr/>
        </p:nvSpPr>
        <p:spPr>
          <a:xfrm>
            <a:off x="4071934" y="3357562"/>
            <a:ext cx="484632" cy="1143008"/>
          </a:xfrm>
          <a:prstGeom prst="upArrow">
            <a:avLst>
              <a:gd name="adj1" fmla="val 446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Up Arrow 7"/>
          <p:cNvSpPr/>
          <p:nvPr/>
        </p:nvSpPr>
        <p:spPr>
          <a:xfrm>
            <a:off x="6572264" y="3509962"/>
            <a:ext cx="642942" cy="1062046"/>
          </a:xfrm>
          <a:prstGeom prst="upArrow">
            <a:avLst>
              <a:gd name="adj1" fmla="val 446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Techniques which reduce blood loss but not deliberate hypotension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with adrenaline </a:t>
            </a:r>
          </a:p>
          <a:p>
            <a:r>
              <a:rPr lang="en-US" dirty="0" smtClean="0"/>
              <a:t>Tourniquet </a:t>
            </a:r>
          </a:p>
          <a:p>
            <a:r>
              <a:rPr lang="en-US" dirty="0" smtClean="0"/>
              <a:t>IPPV</a:t>
            </a:r>
          </a:p>
          <a:p>
            <a:r>
              <a:rPr lang="en-US" dirty="0" smtClean="0"/>
              <a:t>PEEP</a:t>
            </a:r>
          </a:p>
          <a:p>
            <a:r>
              <a:rPr lang="en-US" dirty="0" smtClean="0"/>
              <a:t>Position </a:t>
            </a:r>
          </a:p>
          <a:p>
            <a:r>
              <a:rPr lang="en-US" dirty="0" smtClean="0"/>
              <a:t>Spinal &amp; Epidural 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en-US" dirty="0" smtClean="0"/>
              <a:t>Position and bloodless fields </a:t>
            </a:r>
            <a:endParaRPr lang="en-IN" dirty="0"/>
          </a:p>
        </p:txBody>
      </p:sp>
      <p:pic>
        <p:nvPicPr>
          <p:cNvPr id="2050" name="Picture 2" descr="C:\Users\partha\Pictures\hypo\DSC087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2428868"/>
            <a:ext cx="3643337" cy="3697295"/>
          </a:xfrm>
          <a:prstGeom prst="rect">
            <a:avLst/>
          </a:prstGeom>
          <a:noFill/>
        </p:spPr>
      </p:pic>
      <p:pic>
        <p:nvPicPr>
          <p:cNvPr id="2051" name="Picture 3" descr="C:\Users\partha\Pictures\hypo\DSC08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468683" cy="2601512"/>
          </a:xfrm>
          <a:prstGeom prst="rect">
            <a:avLst/>
          </a:prstGeom>
          <a:noFill/>
        </p:spPr>
      </p:pic>
      <p:pic>
        <p:nvPicPr>
          <p:cNvPr id="2052" name="Picture 4" descr="C:\Users\partha\Pictures\hypo\DSC08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3278182" cy="2244323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>
            <a:off x="6572264" y="27146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Up Arrow 7"/>
          <p:cNvSpPr/>
          <p:nvPr/>
        </p:nvSpPr>
        <p:spPr>
          <a:xfrm>
            <a:off x="6715140" y="52863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14282" y="3429000"/>
            <a:ext cx="104984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 APP.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Suitable patient </a:t>
            </a:r>
          </a:p>
          <a:p>
            <a:r>
              <a:rPr lang="en-US" dirty="0" smtClean="0"/>
              <a:t>      ↓↓    </a:t>
            </a:r>
            <a:r>
              <a:rPr lang="en-US" dirty="0" smtClean="0">
                <a:solidFill>
                  <a:srgbClr val="FFFF00"/>
                </a:solidFill>
              </a:rPr>
              <a:t>BP OK</a:t>
            </a:r>
          </a:p>
          <a:p>
            <a:r>
              <a:rPr lang="en-US" dirty="0" smtClean="0"/>
              <a:t>Position </a:t>
            </a:r>
          </a:p>
          <a:p>
            <a:r>
              <a:rPr lang="en-US" dirty="0" smtClean="0"/>
              <a:t>      ↓↓     </a:t>
            </a:r>
            <a:r>
              <a:rPr lang="en-US" dirty="0" smtClean="0">
                <a:solidFill>
                  <a:srgbClr val="FFFF00"/>
                </a:solidFill>
              </a:rPr>
              <a:t>BP OK</a:t>
            </a:r>
          </a:p>
          <a:p>
            <a:r>
              <a:rPr lang="en-US" dirty="0" err="1" smtClean="0"/>
              <a:t>Isoflurane</a:t>
            </a:r>
            <a:r>
              <a:rPr lang="en-US" dirty="0" smtClean="0"/>
              <a:t>                        slowly withdraw each </a:t>
            </a:r>
          </a:p>
          <a:p>
            <a:r>
              <a:rPr lang="en-US" dirty="0" smtClean="0"/>
              <a:t>     ↓↓   </a:t>
            </a:r>
            <a:r>
              <a:rPr lang="en-US" dirty="0" smtClean="0">
                <a:solidFill>
                  <a:srgbClr val="FFFF00"/>
                </a:solidFill>
              </a:rPr>
              <a:t>BP OK                                        </a:t>
            </a:r>
            <a:r>
              <a:rPr lang="en-US" dirty="0" smtClean="0"/>
              <a:t>↑↑</a:t>
            </a:r>
          </a:p>
          <a:p>
            <a:r>
              <a:rPr lang="en-US" dirty="0" smtClean="0"/>
              <a:t>First line </a:t>
            </a:r>
            <a:r>
              <a:rPr lang="en-US" dirty="0" err="1" smtClean="0"/>
              <a:t>hypotensives</a:t>
            </a:r>
            <a:r>
              <a:rPr lang="en-US" dirty="0" smtClean="0"/>
              <a:t> → 2</a:t>
            </a:r>
            <a:r>
              <a:rPr lang="en-US" baseline="30000" dirty="0" smtClean="0"/>
              <a:t>nd</a:t>
            </a:r>
            <a:r>
              <a:rPr lang="en-US" dirty="0" smtClean="0"/>
              <a:t> line </a:t>
            </a:r>
            <a:r>
              <a:rPr lang="en-US" dirty="0" err="1" smtClean="0"/>
              <a:t>hypotensives</a:t>
            </a:r>
            <a:endParaRPr lang="en-US" dirty="0" smtClean="0"/>
          </a:p>
          <a:p>
            <a:pPr lvl="8"/>
            <a:r>
              <a:rPr lang="en-US" dirty="0" smtClean="0">
                <a:solidFill>
                  <a:srgbClr val="FFFF00"/>
                </a:solidFill>
              </a:rPr>
              <a:t>BP OK 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Keep MAP at </a:t>
            </a:r>
            <a:r>
              <a:rPr lang="en-US" sz="4000" dirty="0" smtClean="0">
                <a:solidFill>
                  <a:srgbClr val="00B0F0"/>
                </a:solidFill>
              </a:rPr>
              <a:t>55 to 60 </a:t>
            </a:r>
            <a:r>
              <a:rPr lang="en-US" dirty="0" smtClean="0"/>
              <a:t>mm Hg </a:t>
            </a:r>
          </a:p>
          <a:p>
            <a:r>
              <a:rPr lang="en-US" dirty="0" smtClean="0"/>
              <a:t>    WHY ?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Auto regulation </a:t>
            </a:r>
            <a:r>
              <a:rPr lang="en-US" dirty="0" smtClean="0"/>
              <a:t>of Coronary and cerebral blood flow stops at MAP at </a:t>
            </a:r>
            <a:r>
              <a:rPr lang="en-US" sz="4000" dirty="0" smtClean="0">
                <a:solidFill>
                  <a:srgbClr val="00B0F0"/>
                </a:solidFill>
              </a:rPr>
              <a:t>50 to 55 mm </a:t>
            </a:r>
            <a:r>
              <a:rPr lang="en-US" dirty="0" smtClean="0"/>
              <a:t>Hg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1. Neurological depressants </a:t>
            </a:r>
          </a:p>
          <a:p>
            <a:r>
              <a:rPr lang="en-US" dirty="0" smtClean="0"/>
              <a:t>     volatile </a:t>
            </a:r>
            <a:r>
              <a:rPr lang="en-US" dirty="0" err="1" smtClean="0"/>
              <a:t>anaesthetics</a:t>
            </a:r>
            <a:r>
              <a:rPr lang="en-US" dirty="0" smtClean="0"/>
              <a:t> , IV </a:t>
            </a:r>
            <a:r>
              <a:rPr lang="en-US" dirty="0" err="1" smtClean="0"/>
              <a:t>anaesthetics</a:t>
            </a:r>
            <a:r>
              <a:rPr lang="en-US" dirty="0" smtClean="0"/>
              <a:t>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2. Vasodilators </a:t>
            </a:r>
          </a:p>
          <a:p>
            <a:r>
              <a:rPr lang="en-US" dirty="0" smtClean="0"/>
              <a:t> Direct : SNP, NTG, Adenosine, PGE1, 			</a:t>
            </a:r>
            <a:r>
              <a:rPr lang="en-US" dirty="0" err="1" smtClean="0"/>
              <a:t>Hydralazine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Indirect : </a:t>
            </a:r>
            <a:r>
              <a:rPr lang="en-US" dirty="0" err="1" smtClean="0"/>
              <a:t>Trimethaphan</a:t>
            </a:r>
            <a:r>
              <a:rPr lang="en-US" dirty="0" smtClean="0"/>
              <a:t>(</a:t>
            </a:r>
            <a:r>
              <a:rPr lang="en-IN" dirty="0" smtClean="0"/>
              <a:t>Intravenous infusion, 3 to 4 mg per minute)</a:t>
            </a:r>
            <a:endParaRPr lang="en-US" dirty="0" smtClean="0"/>
          </a:p>
          <a:p>
            <a:r>
              <a:rPr lang="en-US" sz="3600" dirty="0" smtClean="0">
                <a:solidFill>
                  <a:srgbClr val="00B0F0"/>
                </a:solidFill>
              </a:rPr>
              <a:t>3.Cardiac depressants </a:t>
            </a:r>
            <a:r>
              <a:rPr lang="en-US" dirty="0" smtClean="0"/>
              <a:t>:     GA </a:t>
            </a:r>
            <a:r>
              <a:rPr lang="en-US" dirty="0" err="1" smtClean="0"/>
              <a:t>inh</a:t>
            </a:r>
            <a:r>
              <a:rPr lang="en-US" dirty="0" smtClean="0"/>
              <a:t>. Agents, </a:t>
            </a:r>
            <a:r>
              <a:rPr lang="el-GR" dirty="0" smtClean="0"/>
              <a:t>β</a:t>
            </a:r>
            <a:r>
              <a:rPr lang="en-US" dirty="0" smtClean="0"/>
              <a:t>    					blockers, CCBs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simple method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systolic to </a:t>
            </a:r>
            <a:r>
              <a:rPr lang="en-US" dirty="0" err="1" smtClean="0"/>
              <a:t>preop</a:t>
            </a:r>
            <a:r>
              <a:rPr lang="en-US" dirty="0" smtClean="0"/>
              <a:t> diastolic to a maximum </a:t>
            </a:r>
          </a:p>
          <a:p>
            <a:r>
              <a:rPr lang="en-US" dirty="0" err="1" smtClean="0"/>
              <a:t>i.e</a:t>
            </a:r>
            <a:endParaRPr lang="en-US" dirty="0" smtClean="0"/>
          </a:p>
          <a:p>
            <a:r>
              <a:rPr lang="en-US" dirty="0" err="1" smtClean="0">
                <a:solidFill>
                  <a:srgbClr val="FF00FF"/>
                </a:solidFill>
              </a:rPr>
              <a:t>Preop</a:t>
            </a:r>
            <a:r>
              <a:rPr lang="en-US" dirty="0" smtClean="0">
                <a:solidFill>
                  <a:srgbClr val="FF00FF"/>
                </a:solidFill>
              </a:rPr>
              <a:t>  BP : 130/85  mmHg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Come down systolic </a:t>
            </a:r>
            <a:r>
              <a:rPr lang="en-US" dirty="0" err="1" smtClean="0">
                <a:solidFill>
                  <a:srgbClr val="FF00FF"/>
                </a:solidFill>
              </a:rPr>
              <a:t>upto</a:t>
            </a:r>
            <a:r>
              <a:rPr lang="en-US" dirty="0" smtClean="0">
                <a:solidFill>
                  <a:srgbClr val="FF00FF"/>
                </a:solidFill>
              </a:rPr>
              <a:t>  85 intra op </a:t>
            </a:r>
            <a:endParaRPr lang="en-IN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</a:t>
            </a:r>
            <a:r>
              <a:rPr lang="en-US" dirty="0" smtClean="0"/>
              <a:t>. agents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Isoflurane</a:t>
            </a:r>
            <a:r>
              <a:rPr lang="en-US" dirty="0" smtClean="0"/>
              <a:t> is ideal </a:t>
            </a:r>
          </a:p>
          <a:p>
            <a:r>
              <a:rPr lang="en-US" dirty="0" smtClean="0"/>
              <a:t>2 MAC </a:t>
            </a:r>
          </a:p>
          <a:p>
            <a:r>
              <a:rPr lang="en-US" dirty="0" smtClean="0"/>
              <a:t>SVR decrease without myocardial depression </a:t>
            </a:r>
          </a:p>
          <a:p>
            <a:r>
              <a:rPr lang="en-US" dirty="0" err="1" smtClean="0"/>
              <a:t>Inh</a:t>
            </a:r>
            <a:r>
              <a:rPr lang="en-US" dirty="0" smtClean="0"/>
              <a:t>. of </a:t>
            </a:r>
            <a:r>
              <a:rPr lang="en-US" dirty="0" err="1" smtClean="0"/>
              <a:t>baroreceptor</a:t>
            </a:r>
            <a:r>
              <a:rPr lang="en-US" dirty="0" smtClean="0"/>
              <a:t> reflexes thro </a:t>
            </a:r>
            <a:r>
              <a:rPr lang="en-US" dirty="0" err="1" smtClean="0"/>
              <a:t>anaesthetic</a:t>
            </a:r>
            <a:r>
              <a:rPr lang="en-US" dirty="0" smtClean="0"/>
              <a:t> action </a:t>
            </a:r>
          </a:p>
          <a:p>
            <a:r>
              <a:rPr lang="en-US" dirty="0" smtClean="0"/>
              <a:t>Halo OK but think of </a:t>
            </a:r>
            <a:r>
              <a:rPr lang="en-US" dirty="0" err="1" smtClean="0"/>
              <a:t>brady</a:t>
            </a:r>
            <a:r>
              <a:rPr lang="en-US" dirty="0" smtClean="0"/>
              <a:t> and myocardial depression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Enflurane</a:t>
            </a:r>
            <a:r>
              <a:rPr lang="en-US" dirty="0" smtClean="0"/>
              <a:t> – potent myocardial depression and possible ill effects on </a:t>
            </a:r>
            <a:r>
              <a:rPr lang="en-US" dirty="0" err="1" smtClean="0"/>
              <a:t>splanchnic</a:t>
            </a:r>
            <a:r>
              <a:rPr lang="en-US" dirty="0" smtClean="0"/>
              <a:t> perfusion </a:t>
            </a:r>
          </a:p>
          <a:p>
            <a:r>
              <a:rPr lang="en-US" dirty="0" smtClean="0"/>
              <a:t>No to </a:t>
            </a:r>
            <a:r>
              <a:rPr lang="en-US" dirty="0" err="1" smtClean="0"/>
              <a:t>hypotensive</a:t>
            </a:r>
            <a:r>
              <a:rPr lang="en-US" dirty="0" smtClean="0"/>
              <a:t> use 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3399"/>
                </a:solidFill>
              </a:rPr>
              <a:t>Inh</a:t>
            </a:r>
            <a:r>
              <a:rPr lang="en-US" dirty="0" smtClean="0">
                <a:solidFill>
                  <a:srgbClr val="FF3399"/>
                </a:solidFill>
              </a:rPr>
              <a:t> agents – think if cranium is not opened as they may raise ICT </a:t>
            </a:r>
            <a:endParaRPr lang="en-IN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Onset 30 sec, peak 2 min. </a:t>
            </a:r>
          </a:p>
          <a:p>
            <a:r>
              <a:rPr lang="en-US" dirty="0" smtClean="0"/>
              <a:t>1 to 1.5 </a:t>
            </a:r>
            <a:r>
              <a:rPr lang="en-US" dirty="0" err="1" smtClean="0"/>
              <a:t>mic</a:t>
            </a:r>
            <a:r>
              <a:rPr lang="en-US" dirty="0" smtClean="0"/>
              <a:t> /Kg /min </a:t>
            </a:r>
          </a:p>
          <a:p>
            <a:endParaRPr lang="en-US" dirty="0" smtClean="0"/>
          </a:p>
          <a:p>
            <a:r>
              <a:rPr lang="en-US" dirty="0" smtClean="0"/>
              <a:t>Toxicity  due to cyanide as metabolite – common after 8 </a:t>
            </a:r>
            <a:r>
              <a:rPr lang="en-US" dirty="0" err="1" smtClean="0"/>
              <a:t>mic</a:t>
            </a:r>
            <a:r>
              <a:rPr lang="en-US" dirty="0" smtClean="0"/>
              <a:t> /Kg /min </a:t>
            </a:r>
          </a:p>
          <a:p>
            <a:endParaRPr lang="en-US" dirty="0" smtClean="0"/>
          </a:p>
          <a:p>
            <a:r>
              <a:rPr lang="en-US" dirty="0" smtClean="0"/>
              <a:t>Systemic and pulmonary </a:t>
            </a:r>
            <a:r>
              <a:rPr lang="en-US" dirty="0" err="1" smtClean="0"/>
              <a:t>vasodilation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Young patients tolerant – </a:t>
            </a:r>
            <a:r>
              <a:rPr lang="en-US" dirty="0" err="1" smtClean="0"/>
              <a:t>baroreceptors</a:t>
            </a:r>
            <a:r>
              <a:rPr lang="en-US" dirty="0" smtClean="0"/>
              <a:t> and </a:t>
            </a:r>
            <a:r>
              <a:rPr lang="en-US" dirty="0" err="1" smtClean="0"/>
              <a:t>caatecholamines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Elderly be careful.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 dirty="0" err="1" smtClean="0"/>
              <a:t>Reduction</a:t>
            </a:r>
            <a:r>
              <a:rPr lang="fr-BE" dirty="0" smtClean="0"/>
              <a:t> of the </a:t>
            </a:r>
            <a:r>
              <a:rPr lang="fr-BE" dirty="0" err="1" smtClean="0"/>
              <a:t>systolic</a:t>
            </a:r>
            <a:r>
              <a:rPr lang="fr-BE" dirty="0" smtClean="0"/>
              <a:t> </a:t>
            </a:r>
            <a:r>
              <a:rPr lang="fr-BE" dirty="0" err="1" smtClean="0"/>
              <a:t>blood</a:t>
            </a:r>
            <a:r>
              <a:rPr lang="fr-BE" dirty="0" smtClean="0"/>
              <a:t> pressure to </a:t>
            </a:r>
            <a:r>
              <a:rPr lang="fr-BE" dirty="0" smtClean="0">
                <a:solidFill>
                  <a:srgbClr val="00FFCC"/>
                </a:solidFill>
              </a:rPr>
              <a:t>80-90mmHg</a:t>
            </a:r>
          </a:p>
          <a:p>
            <a:pPr>
              <a:lnSpc>
                <a:spcPct val="90000"/>
              </a:lnSpc>
            </a:pPr>
            <a:r>
              <a:rPr lang="fr-BE" dirty="0" err="1" smtClean="0"/>
              <a:t>Reduction</a:t>
            </a:r>
            <a:r>
              <a:rPr lang="fr-BE" dirty="0" smtClean="0"/>
              <a:t> of </a:t>
            </a:r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arterial</a:t>
            </a:r>
            <a:r>
              <a:rPr lang="fr-BE" dirty="0" smtClean="0"/>
              <a:t> pressure (MAP) to </a:t>
            </a:r>
            <a:r>
              <a:rPr lang="fr-BE" dirty="0" smtClean="0">
                <a:solidFill>
                  <a:srgbClr val="00FFCC"/>
                </a:solidFill>
              </a:rPr>
              <a:t>50-65</a:t>
            </a:r>
            <a:r>
              <a:rPr lang="fr-BE" dirty="0" smtClean="0"/>
              <a:t> </a:t>
            </a:r>
            <a:r>
              <a:rPr lang="fr-BE" dirty="0" err="1" smtClean="0"/>
              <a:t>mmHg</a:t>
            </a:r>
            <a:endParaRPr lang="fr-BE" dirty="0" smtClean="0"/>
          </a:p>
          <a:p>
            <a:pPr>
              <a:lnSpc>
                <a:spcPct val="90000"/>
              </a:lnSpc>
            </a:pPr>
            <a:r>
              <a:rPr lang="fr-BE" dirty="0" smtClean="0">
                <a:solidFill>
                  <a:srgbClr val="00FFCC"/>
                </a:solidFill>
              </a:rPr>
              <a:t>30% </a:t>
            </a:r>
            <a:r>
              <a:rPr lang="fr-BE" dirty="0" err="1" smtClean="0"/>
              <a:t>reduction</a:t>
            </a:r>
            <a:r>
              <a:rPr lang="fr-BE" dirty="0" smtClean="0"/>
              <a:t> of </a:t>
            </a:r>
            <a:r>
              <a:rPr lang="fr-BE" dirty="0" err="1" smtClean="0"/>
              <a:t>baseline</a:t>
            </a:r>
            <a:r>
              <a:rPr lang="fr-BE" dirty="0" smtClean="0"/>
              <a:t> MAP</a:t>
            </a:r>
          </a:p>
          <a:p>
            <a:pPr>
              <a:lnSpc>
                <a:spcPct val="90000"/>
              </a:lnSpc>
              <a:buNone/>
            </a:pPr>
            <a:endParaRPr lang="fr-BE" dirty="0" smtClean="0"/>
          </a:p>
          <a:p>
            <a:pPr algn="r">
              <a:lnSpc>
                <a:spcPct val="90000"/>
              </a:lnSpc>
              <a:buNone/>
            </a:pPr>
            <a:r>
              <a:rPr lang="fr-BE" sz="2400" dirty="0" smtClean="0"/>
              <a:t>DRUG. 2007; 67 (7): 1053-76</a:t>
            </a:r>
            <a:endParaRPr lang="fr-FR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effect on capacitance vessels </a:t>
            </a:r>
          </a:p>
          <a:p>
            <a:r>
              <a:rPr lang="en-US" dirty="0" smtClean="0"/>
              <a:t>Better in IHD patients </a:t>
            </a:r>
          </a:p>
          <a:p>
            <a:r>
              <a:rPr lang="en-US" dirty="0" smtClean="0"/>
              <a:t>Action  a little delayed : 2 -10 min. </a:t>
            </a:r>
          </a:p>
          <a:p>
            <a:r>
              <a:rPr lang="en-US" dirty="0" smtClean="0"/>
              <a:t>Reflex tachycardia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Adenosine </a:t>
            </a:r>
          </a:p>
          <a:p>
            <a:r>
              <a:rPr lang="en-US" dirty="0" smtClean="0"/>
              <a:t>May have effect on his bundle and produce conduction disturbances </a:t>
            </a:r>
          </a:p>
          <a:p>
            <a:r>
              <a:rPr lang="en-IN" dirty="0" smtClean="0">
                <a:solidFill>
                  <a:srgbClr val="FF00FF"/>
                </a:solidFill>
              </a:rPr>
              <a:t>Adenosine 0.14 mg/kg/min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/>
              <a:t>Ideal to give in central vein.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Hydralazine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smtClean="0"/>
              <a:t>Gradual and prolonged action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Labetolol</a:t>
            </a:r>
            <a:r>
              <a:rPr lang="en-US" dirty="0" smtClean="0"/>
              <a:t> --both alpha and beta</a:t>
            </a:r>
          </a:p>
          <a:p>
            <a:r>
              <a:rPr lang="en-US" dirty="0" smtClean="0"/>
              <a:t>  time to recovery ??</a:t>
            </a:r>
          </a:p>
          <a:p>
            <a:endParaRPr lang="en-US" dirty="0" smtClean="0"/>
          </a:p>
          <a:p>
            <a:r>
              <a:rPr lang="en-US" dirty="0" err="1" smtClean="0"/>
              <a:t>Labetolol</a:t>
            </a:r>
            <a:r>
              <a:rPr lang="en-US" dirty="0" smtClean="0"/>
              <a:t> -4 hours Vs </a:t>
            </a:r>
            <a:r>
              <a:rPr lang="en-US" dirty="0" err="1" smtClean="0"/>
              <a:t>Esmolol</a:t>
            </a:r>
            <a:r>
              <a:rPr lang="en-US" dirty="0" smtClean="0"/>
              <a:t> - 9.2 minutes 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CCBs </a:t>
            </a:r>
          </a:p>
          <a:p>
            <a:r>
              <a:rPr lang="en-US" dirty="0" err="1" smtClean="0"/>
              <a:t>Nicardipine</a:t>
            </a:r>
            <a:r>
              <a:rPr lang="en-US" dirty="0" smtClean="0"/>
              <a:t> </a:t>
            </a:r>
          </a:p>
          <a:p>
            <a:r>
              <a:rPr lang="en-IN" dirty="0" smtClean="0"/>
              <a:t>The </a:t>
            </a:r>
            <a:r>
              <a:rPr lang="en-IN" i="1" dirty="0" smtClean="0"/>
              <a:t>infusion dose</a:t>
            </a:r>
            <a:r>
              <a:rPr lang="en-IN" dirty="0" smtClean="0"/>
              <a:t> was 1.14 ± 0.45 µ</a:t>
            </a:r>
            <a:r>
              <a:rPr lang="en-IN" dirty="0" err="1" smtClean="0"/>
              <a:t>g·kg·min</a:t>
            </a:r>
            <a:r>
              <a:rPr lang="en-IN" dirty="0" smtClean="0"/>
              <a:t> </a:t>
            </a:r>
            <a:endParaRPr lang="en-US" dirty="0" smtClean="0"/>
          </a:p>
          <a:p>
            <a:endParaRPr lang="en-IN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PGE1-  </a:t>
            </a:r>
            <a:r>
              <a:rPr lang="en-IN" dirty="0" smtClean="0">
                <a:solidFill>
                  <a:srgbClr val="00FF00"/>
                </a:solidFill>
              </a:rPr>
              <a:t>doses &lt; 0.01 mcg/kg/min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Used in Japan for neurosurgeries successfully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monitoring, ECG, EEG, ETCO2 + urine output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USE IBP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persistent use rapid acting drugs are planned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if systolic is = or &lt;&lt; 70 mmHg 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+ </a:t>
            </a:r>
            <a:r>
              <a:rPr lang="en-US" dirty="0" err="1" smtClean="0"/>
              <a:t>iso</a:t>
            </a:r>
            <a:r>
              <a:rPr lang="en-US" dirty="0" smtClean="0"/>
              <a:t> + </a:t>
            </a:r>
            <a:r>
              <a:rPr lang="en-US" dirty="0" err="1" smtClean="0"/>
              <a:t>Esmolol</a:t>
            </a:r>
            <a:r>
              <a:rPr lang="en-US" dirty="0" smtClean="0"/>
              <a:t> or NTG </a:t>
            </a:r>
          </a:p>
          <a:p>
            <a:r>
              <a:rPr lang="en-US" dirty="0" smtClean="0"/>
              <a:t>Local adrenaline + </a:t>
            </a:r>
            <a:r>
              <a:rPr lang="en-US" dirty="0" err="1" smtClean="0"/>
              <a:t>iso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Trimethaphan</a:t>
            </a:r>
            <a:r>
              <a:rPr lang="en-US" dirty="0" smtClean="0"/>
              <a:t> + NTG </a:t>
            </a:r>
          </a:p>
          <a:p>
            <a:r>
              <a:rPr lang="en-US" dirty="0" smtClean="0"/>
              <a:t>Beta blockers + NTG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</a:t>
            </a:r>
            <a:r>
              <a:rPr lang="en-US" dirty="0" err="1" smtClean="0"/>
              <a:t>propranolol</a:t>
            </a:r>
            <a:r>
              <a:rPr lang="en-US" dirty="0" smtClean="0"/>
              <a:t> 40 mg </a:t>
            </a:r>
            <a:r>
              <a:rPr lang="en-US" dirty="0" err="1" smtClean="0"/>
              <a:t>tds</a:t>
            </a:r>
            <a:r>
              <a:rPr lang="en-US" dirty="0" smtClean="0"/>
              <a:t> followed by </a:t>
            </a:r>
            <a:r>
              <a:rPr lang="en-US" dirty="0" err="1" smtClean="0"/>
              <a:t>hypotensive</a:t>
            </a:r>
            <a:r>
              <a:rPr lang="en-US" dirty="0" smtClean="0"/>
              <a:t> anaesthesia </a:t>
            </a:r>
          </a:p>
          <a:p>
            <a:endParaRPr lang="en-US" dirty="0" smtClean="0"/>
          </a:p>
          <a:p>
            <a:r>
              <a:rPr lang="en-US" dirty="0" smtClean="0"/>
              <a:t>Oral ACE inhibitors followed by </a:t>
            </a:r>
            <a:r>
              <a:rPr lang="en-US" dirty="0" err="1" smtClean="0"/>
              <a:t>hypotensive</a:t>
            </a:r>
            <a:r>
              <a:rPr lang="en-US" dirty="0" smtClean="0"/>
              <a:t> anaesthesia </a:t>
            </a:r>
          </a:p>
          <a:p>
            <a:r>
              <a:rPr lang="en-US" dirty="0" smtClean="0"/>
              <a:t>Why ??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DELIBERATE HYPOTENSION </a:t>
            </a:r>
          </a:p>
          <a:p>
            <a:r>
              <a:rPr lang="en-US" sz="4400" dirty="0" smtClean="0">
                <a:solidFill>
                  <a:srgbClr val="FF00FF"/>
                </a:solidFill>
              </a:rPr>
              <a:t>Activates </a:t>
            </a:r>
          </a:p>
          <a:p>
            <a:endParaRPr lang="en-US" sz="4400" dirty="0" smtClean="0">
              <a:solidFill>
                <a:srgbClr val="FF00FF"/>
              </a:solidFill>
            </a:endParaRPr>
          </a:p>
          <a:p>
            <a:r>
              <a:rPr lang="en-US" sz="4400" dirty="0" err="1" smtClean="0">
                <a:solidFill>
                  <a:srgbClr val="FF00FF"/>
                </a:solidFill>
              </a:rPr>
              <a:t>Catecholamines</a:t>
            </a:r>
            <a:endParaRPr lang="en-US" sz="4400" dirty="0" smtClean="0">
              <a:solidFill>
                <a:srgbClr val="FF00FF"/>
              </a:solidFill>
            </a:endParaRPr>
          </a:p>
          <a:p>
            <a:r>
              <a:rPr lang="en-US" sz="4400" dirty="0" smtClean="0">
                <a:solidFill>
                  <a:srgbClr val="FF00FF"/>
                </a:solidFill>
              </a:rPr>
              <a:t> </a:t>
            </a:r>
            <a:r>
              <a:rPr lang="en-US" sz="4400" dirty="0" smtClean="0">
                <a:solidFill>
                  <a:srgbClr val="00FF00"/>
                </a:solidFill>
              </a:rPr>
              <a:t>(oral </a:t>
            </a:r>
            <a:r>
              <a:rPr lang="en-US" sz="4400" dirty="0" err="1" smtClean="0">
                <a:solidFill>
                  <a:srgbClr val="00FF00"/>
                </a:solidFill>
              </a:rPr>
              <a:t>propanolol</a:t>
            </a:r>
            <a:r>
              <a:rPr lang="en-US" sz="4400" dirty="0" smtClean="0">
                <a:solidFill>
                  <a:srgbClr val="00FF00"/>
                </a:solidFill>
              </a:rPr>
              <a:t>) </a:t>
            </a:r>
          </a:p>
          <a:p>
            <a:r>
              <a:rPr lang="en-US" sz="4400" dirty="0" smtClean="0">
                <a:solidFill>
                  <a:srgbClr val="FF00FF"/>
                </a:solidFill>
              </a:rPr>
              <a:t>Rennin </a:t>
            </a:r>
            <a:r>
              <a:rPr lang="en-US" sz="4400" dirty="0" err="1" smtClean="0">
                <a:solidFill>
                  <a:srgbClr val="FF00FF"/>
                </a:solidFill>
              </a:rPr>
              <a:t>angiotensin</a:t>
            </a:r>
            <a:r>
              <a:rPr lang="en-US" sz="4400" dirty="0" smtClean="0">
                <a:solidFill>
                  <a:srgbClr val="FF00FF"/>
                </a:solidFill>
              </a:rPr>
              <a:t> mechanism</a:t>
            </a:r>
          </a:p>
          <a:p>
            <a:r>
              <a:rPr lang="en-US" sz="4400" dirty="0" smtClean="0">
                <a:solidFill>
                  <a:srgbClr val="FF00FF"/>
                </a:solidFill>
              </a:rPr>
              <a:t> </a:t>
            </a:r>
            <a:r>
              <a:rPr lang="en-US" sz="4400" dirty="0" smtClean="0">
                <a:solidFill>
                  <a:srgbClr val="00FF00"/>
                </a:solidFill>
              </a:rPr>
              <a:t>(oral </a:t>
            </a:r>
            <a:r>
              <a:rPr lang="en-US" sz="4400" dirty="0" err="1" smtClean="0">
                <a:solidFill>
                  <a:srgbClr val="00FF00"/>
                </a:solidFill>
              </a:rPr>
              <a:t>captopril</a:t>
            </a:r>
            <a:r>
              <a:rPr lang="en-US" sz="4400" dirty="0" smtClean="0">
                <a:solidFill>
                  <a:srgbClr val="00FF00"/>
                </a:solidFill>
              </a:rPr>
              <a:t>) </a:t>
            </a:r>
            <a:endParaRPr lang="en-IN" sz="4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Inadequate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Dosage, tolerance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Excessive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Maintain IV volume status ,</a:t>
            </a:r>
          </a:p>
          <a:p>
            <a:r>
              <a:rPr lang="en-US" dirty="0" smtClean="0"/>
              <a:t>ECG,</a:t>
            </a:r>
          </a:p>
          <a:p>
            <a:r>
              <a:rPr lang="en-US" dirty="0" smtClean="0"/>
              <a:t>dosage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fr-BE" sz="2800" dirty="0" err="1" smtClean="0"/>
              <a:t>Cerebral</a:t>
            </a:r>
            <a:r>
              <a:rPr lang="fr-BE" sz="2800" dirty="0" smtClean="0"/>
              <a:t> </a:t>
            </a:r>
            <a:r>
              <a:rPr lang="fr-BE" sz="2800" dirty="0" err="1" smtClean="0"/>
              <a:t>thrombosis</a:t>
            </a:r>
            <a:r>
              <a:rPr lang="fr-BE" sz="2800" dirty="0" smtClean="0"/>
              <a:t>   0.1 – 0.2 %</a:t>
            </a:r>
            <a:endParaRPr lang="fr-FR" sz="2800" dirty="0" smtClean="0"/>
          </a:p>
          <a:p>
            <a:pPr fontAlgn="base"/>
            <a:r>
              <a:rPr lang="fr-BE" sz="2800" dirty="0" err="1" smtClean="0"/>
              <a:t>Coronary</a:t>
            </a:r>
            <a:r>
              <a:rPr lang="fr-BE" sz="2800" dirty="0" smtClean="0"/>
              <a:t> </a:t>
            </a:r>
            <a:r>
              <a:rPr lang="fr-BE" sz="2800" dirty="0" err="1" smtClean="0"/>
              <a:t>artery</a:t>
            </a:r>
            <a:r>
              <a:rPr lang="fr-BE" sz="2800" dirty="0" smtClean="0"/>
              <a:t> </a:t>
            </a:r>
            <a:r>
              <a:rPr lang="fr-BE" sz="2800" dirty="0" err="1" smtClean="0"/>
              <a:t>thrombosis</a:t>
            </a:r>
            <a:r>
              <a:rPr lang="fr-BE" sz="2800" dirty="0" smtClean="0"/>
              <a:t>    0.3 – 0.7 %</a:t>
            </a:r>
            <a:endParaRPr lang="fr-FR" sz="2800" dirty="0" smtClean="0"/>
          </a:p>
          <a:p>
            <a:pPr fontAlgn="base"/>
            <a:r>
              <a:rPr lang="fr-BE" sz="2800" dirty="0" err="1" smtClean="0"/>
              <a:t>Renal</a:t>
            </a:r>
            <a:r>
              <a:rPr lang="fr-BE" sz="2800" dirty="0" smtClean="0"/>
              <a:t> </a:t>
            </a:r>
            <a:r>
              <a:rPr lang="fr-BE" sz="2800" dirty="0" err="1" smtClean="0"/>
              <a:t>failure</a:t>
            </a:r>
            <a:r>
              <a:rPr lang="fr-BE" sz="2800" dirty="0" smtClean="0"/>
              <a:t>      0 – 0.2 %</a:t>
            </a:r>
            <a:endParaRPr lang="fr-FR" sz="2800" dirty="0" smtClean="0"/>
          </a:p>
          <a:p>
            <a:pPr fontAlgn="base"/>
            <a:endParaRPr lang="en-US" sz="2400" dirty="0" smtClean="0"/>
          </a:p>
          <a:p>
            <a:pPr fontAlgn="base"/>
            <a:r>
              <a:rPr lang="fr-BE" sz="2800" dirty="0" err="1" smtClean="0"/>
              <a:t>Hepatic</a:t>
            </a:r>
            <a:r>
              <a:rPr lang="fr-BE" sz="2800" dirty="0" smtClean="0"/>
              <a:t> </a:t>
            </a:r>
            <a:r>
              <a:rPr lang="fr-BE" sz="2800" dirty="0" err="1" smtClean="0"/>
              <a:t>failure</a:t>
            </a:r>
            <a:r>
              <a:rPr lang="fr-BE" sz="2800" dirty="0" smtClean="0"/>
              <a:t>, </a:t>
            </a:r>
            <a:r>
              <a:rPr lang="fr-BE" sz="2800" dirty="0" err="1" smtClean="0"/>
              <a:t>Postop</a:t>
            </a:r>
            <a:r>
              <a:rPr lang="fr-BE" sz="2800" dirty="0" smtClean="0"/>
              <a:t> </a:t>
            </a:r>
            <a:r>
              <a:rPr lang="fr-BE" sz="2800" dirty="0" err="1" smtClean="0"/>
              <a:t>pulmonary</a:t>
            </a:r>
            <a:r>
              <a:rPr lang="fr-BE" sz="2800" dirty="0" smtClean="0"/>
              <a:t> </a:t>
            </a:r>
            <a:r>
              <a:rPr lang="fr-BE" sz="2800" dirty="0" err="1" smtClean="0"/>
              <a:t>dysfunction</a:t>
            </a:r>
            <a:r>
              <a:rPr lang="fr-BE" sz="2800" dirty="0" smtClean="0"/>
              <a:t>,</a:t>
            </a:r>
            <a:r>
              <a:rPr lang="en-US" sz="2800" dirty="0" smtClean="0"/>
              <a:t> (Increased V/Q mismatch )</a:t>
            </a:r>
          </a:p>
          <a:p>
            <a:pPr fontAlgn="base"/>
            <a:r>
              <a:rPr lang="fr-BE" sz="2800" dirty="0" smtClean="0"/>
              <a:t> </a:t>
            </a:r>
            <a:r>
              <a:rPr lang="fr-BE" sz="2800" dirty="0" err="1" smtClean="0"/>
              <a:t>Rebound</a:t>
            </a:r>
            <a:r>
              <a:rPr lang="fr-BE" sz="2800" dirty="0" smtClean="0"/>
              <a:t> hypertension,  </a:t>
            </a:r>
            <a:r>
              <a:rPr lang="fr-BE" sz="2800" dirty="0" err="1" smtClean="0"/>
              <a:t>Increased</a:t>
            </a:r>
            <a:r>
              <a:rPr lang="fr-BE" sz="2800" dirty="0" smtClean="0"/>
              <a:t> </a:t>
            </a:r>
            <a:r>
              <a:rPr lang="fr-BE" sz="2800" dirty="0" err="1" smtClean="0"/>
              <a:t>bleeding</a:t>
            </a:r>
            <a:r>
              <a:rPr lang="fr-BE" sz="2800" dirty="0" smtClean="0"/>
              <a:t> </a:t>
            </a:r>
            <a:r>
              <a:rPr lang="fr-BE" sz="2800" dirty="0" err="1" smtClean="0"/>
              <a:t>at</a:t>
            </a:r>
            <a:r>
              <a:rPr lang="fr-BE" sz="2800" dirty="0" smtClean="0"/>
              <a:t> </a:t>
            </a:r>
            <a:r>
              <a:rPr lang="fr-BE" sz="2800" dirty="0" err="1" smtClean="0"/>
              <a:t>operative</a:t>
            </a:r>
            <a:r>
              <a:rPr lang="fr-BE" sz="2800" dirty="0" smtClean="0"/>
              <a:t> site, </a:t>
            </a:r>
            <a:r>
              <a:rPr lang="en-US" sz="2800" dirty="0" smtClean="0"/>
              <a:t>Dimness of vision</a:t>
            </a:r>
            <a:endParaRPr lang="fr-FR" sz="2800" dirty="0" smtClean="0"/>
          </a:p>
          <a:p>
            <a:pPr fontAlgn="base"/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Expected major blood loss </a:t>
            </a:r>
          </a:p>
          <a:p>
            <a:r>
              <a:rPr lang="en-US" dirty="0" smtClean="0"/>
              <a:t> scoliosis,</a:t>
            </a:r>
          </a:p>
          <a:p>
            <a:r>
              <a:rPr lang="en-US" dirty="0" smtClean="0"/>
              <a:t>revision hip surgery,</a:t>
            </a:r>
          </a:p>
          <a:p>
            <a:r>
              <a:rPr lang="en-US" dirty="0" smtClean="0"/>
              <a:t>pelvic malignancies,</a:t>
            </a:r>
          </a:p>
          <a:p>
            <a:r>
              <a:rPr lang="en-US" dirty="0" smtClean="0"/>
              <a:t>major vessel surgery,</a:t>
            </a:r>
          </a:p>
          <a:p>
            <a:r>
              <a:rPr lang="en-US" dirty="0" smtClean="0"/>
              <a:t>reconstructive spinal surgery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 analyses of </a:t>
            </a:r>
            <a:r>
              <a:rPr lang="en-US" dirty="0" err="1" smtClean="0"/>
              <a:t>hypotensive</a:t>
            </a:r>
            <a:r>
              <a:rPr lang="en-US" dirty="0" smtClean="0"/>
              <a:t> anaesthesia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>
                <a:solidFill>
                  <a:srgbClr val="FF99FF"/>
                </a:solidFill>
              </a:rPr>
              <a:t>Improved surgical field and significant reduction in operation time</a:t>
            </a:r>
          </a:p>
          <a:p>
            <a:r>
              <a:rPr lang="en-IN" dirty="0" smtClean="0">
                <a:solidFill>
                  <a:srgbClr val="FF99FF"/>
                </a:solidFill>
              </a:rPr>
              <a:t>no significant changes in cerebral, cardiovascular, renal and hepatic functions in patients receiving </a:t>
            </a:r>
            <a:r>
              <a:rPr lang="en-IN" dirty="0" err="1" smtClean="0">
                <a:solidFill>
                  <a:srgbClr val="FF99FF"/>
                </a:solidFill>
              </a:rPr>
              <a:t>hypotensive</a:t>
            </a:r>
            <a:r>
              <a:rPr lang="en-IN" dirty="0" smtClean="0">
                <a:solidFill>
                  <a:srgbClr val="FF99FF"/>
                </a:solidFill>
              </a:rPr>
              <a:t> anaesthesia</a:t>
            </a:r>
            <a:endParaRPr lang="en-IN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Vasodilators off </a:t>
            </a:r>
          </a:p>
          <a:p>
            <a:r>
              <a:rPr lang="en-US" dirty="0" smtClean="0"/>
              <a:t>Then </a:t>
            </a:r>
            <a:r>
              <a:rPr lang="en-US" dirty="0" err="1" smtClean="0"/>
              <a:t>Inh</a:t>
            </a:r>
            <a:r>
              <a:rPr lang="en-US" dirty="0" smtClean="0"/>
              <a:t>. Agents off </a:t>
            </a:r>
          </a:p>
          <a:p>
            <a:r>
              <a:rPr lang="en-US" dirty="0" smtClean="0"/>
              <a:t>Rebound hypertension can occur </a:t>
            </a:r>
          </a:p>
          <a:p>
            <a:endParaRPr lang="en-US" dirty="0" smtClean="0"/>
          </a:p>
          <a:p>
            <a:r>
              <a:rPr lang="en-US" dirty="0" smtClean="0"/>
              <a:t>Remember to correct </a:t>
            </a:r>
            <a:r>
              <a:rPr lang="en-US" dirty="0" smtClean="0">
                <a:solidFill>
                  <a:srgbClr val="FFFF00"/>
                </a:solidFill>
              </a:rPr>
              <a:t>hypothermia and pain </a:t>
            </a:r>
            <a:r>
              <a:rPr lang="en-US" dirty="0" smtClean="0"/>
              <a:t>before recovery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DELIBERATE HYPOTENSION: NEW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BE" dirty="0" smtClean="0"/>
              <a:t>Use the </a:t>
            </a:r>
            <a:r>
              <a:rPr lang="fr-BE" dirty="0" err="1" smtClean="0"/>
              <a:t>natural</a:t>
            </a:r>
            <a:r>
              <a:rPr lang="fr-BE" dirty="0" smtClean="0"/>
              <a:t> hypotensive </a:t>
            </a:r>
            <a:r>
              <a:rPr lang="fr-BE" dirty="0" err="1" smtClean="0"/>
              <a:t>effects</a:t>
            </a:r>
            <a:r>
              <a:rPr lang="fr-BE" dirty="0" smtClean="0"/>
              <a:t> of </a:t>
            </a:r>
            <a:r>
              <a:rPr lang="fr-BE" dirty="0" err="1" smtClean="0"/>
              <a:t>anaesthetic</a:t>
            </a:r>
            <a:r>
              <a:rPr lang="fr-BE" dirty="0" smtClean="0"/>
              <a:t> </a:t>
            </a:r>
            <a:r>
              <a:rPr lang="fr-BE" dirty="0" err="1" smtClean="0"/>
              <a:t>drugs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regard to the </a:t>
            </a:r>
            <a:r>
              <a:rPr lang="fr-BE" dirty="0" err="1" smtClean="0"/>
              <a:t>definition</a:t>
            </a:r>
            <a:r>
              <a:rPr lang="fr-BE" dirty="0" smtClean="0"/>
              <a:t> of the </a:t>
            </a:r>
            <a:r>
              <a:rPr lang="fr-BE" dirty="0" err="1" smtClean="0"/>
              <a:t>ideal</a:t>
            </a:r>
            <a:r>
              <a:rPr lang="fr-BE" dirty="0" smtClean="0"/>
              <a:t> hypotensive agent.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fr-FR" dirty="0" err="1" smtClean="0">
                <a:solidFill>
                  <a:srgbClr val="00FFFF"/>
                </a:solidFill>
                <a:cs typeface="Arial" charset="0"/>
              </a:rPr>
              <a:t>Remifentanil</a:t>
            </a:r>
            <a:r>
              <a:rPr kumimoji="1" lang="fr-FR" dirty="0" smtClean="0">
                <a:cs typeface="Arial" charset="0"/>
              </a:rPr>
              <a:t>- 1 µg.kg</a:t>
            </a:r>
            <a:r>
              <a:rPr kumimoji="1" lang="fr-FR" baseline="30000" dirty="0" smtClean="0">
                <a:cs typeface="Arial" charset="0"/>
              </a:rPr>
              <a:t>-1.</a:t>
            </a:r>
            <a:r>
              <a:rPr kumimoji="1" lang="fr-FR" dirty="0" smtClean="0">
                <a:cs typeface="Arial" charset="0"/>
              </a:rPr>
              <a:t>min</a:t>
            </a:r>
            <a:r>
              <a:rPr kumimoji="1" lang="fr-FR" baseline="30000" dirty="0" smtClean="0">
                <a:cs typeface="Arial" charset="0"/>
              </a:rPr>
              <a:t>-1  &amp; </a:t>
            </a:r>
          </a:p>
          <a:p>
            <a:pPr>
              <a:buNone/>
            </a:pPr>
            <a:r>
              <a:rPr kumimoji="1" lang="fr-FR" baseline="30000" dirty="0" smtClean="0">
                <a:cs typeface="Arial" charset="0"/>
              </a:rPr>
              <a:t>                                   </a:t>
            </a:r>
            <a:r>
              <a:rPr kumimoji="1" lang="fr-FR" dirty="0" smtClean="0">
                <a:cs typeface="Arial" charset="0"/>
              </a:rPr>
              <a:t>0.05-2 µg.kg</a:t>
            </a:r>
            <a:r>
              <a:rPr kumimoji="1" lang="fr-FR" baseline="30000" dirty="0" smtClean="0">
                <a:cs typeface="Arial" charset="0"/>
              </a:rPr>
              <a:t>-1</a:t>
            </a:r>
            <a:r>
              <a:rPr kumimoji="1" lang="fr-FR" dirty="0" smtClean="0">
                <a:cs typeface="Arial" charset="0"/>
              </a:rPr>
              <a:t>.min</a:t>
            </a:r>
            <a:r>
              <a:rPr kumimoji="1" lang="fr-FR" baseline="30000" dirty="0" smtClean="0">
                <a:cs typeface="Arial" charset="0"/>
              </a:rPr>
              <a:t>-1</a:t>
            </a:r>
          </a:p>
          <a:p>
            <a:endParaRPr kumimoji="1" lang="fr-FR" baseline="30000" dirty="0" smtClean="0">
              <a:cs typeface="Arial" charset="0"/>
            </a:endParaRPr>
          </a:p>
          <a:p>
            <a:r>
              <a:rPr kumimoji="1" lang="fr-FR" dirty="0" err="1" smtClean="0">
                <a:solidFill>
                  <a:srgbClr val="00FFFF"/>
                </a:solidFill>
                <a:cs typeface="Arial" charset="0"/>
              </a:rPr>
              <a:t>Propofol</a:t>
            </a:r>
            <a:r>
              <a:rPr kumimoji="1" lang="fr-FR" dirty="0" smtClean="0">
                <a:cs typeface="Arial" charset="0"/>
              </a:rPr>
              <a:t>	       2.5 mg.kg</a:t>
            </a:r>
            <a:r>
              <a:rPr kumimoji="1" lang="fr-FR" baseline="30000" dirty="0" smtClean="0">
                <a:cs typeface="Arial" charset="0"/>
              </a:rPr>
              <a:t>-1</a:t>
            </a:r>
            <a:r>
              <a:rPr kumimoji="1" lang="fr-FR" dirty="0" smtClean="0">
                <a:cs typeface="Arial" charset="0"/>
              </a:rPr>
              <a:t>	       </a:t>
            </a:r>
          </a:p>
          <a:p>
            <a:pPr>
              <a:buNone/>
            </a:pPr>
            <a:r>
              <a:rPr kumimoji="1" lang="fr-FR" dirty="0" smtClean="0">
                <a:cs typeface="Arial" charset="0"/>
              </a:rPr>
              <a:t>                     &amp; 200 µg.kg</a:t>
            </a:r>
            <a:r>
              <a:rPr kumimoji="1" lang="fr-FR" baseline="30000" dirty="0" smtClean="0">
                <a:cs typeface="Arial" charset="0"/>
              </a:rPr>
              <a:t>-1</a:t>
            </a:r>
            <a:r>
              <a:rPr kumimoji="1" lang="fr-FR" dirty="0" smtClean="0">
                <a:cs typeface="Arial" charset="0"/>
              </a:rPr>
              <a:t>.min</a:t>
            </a:r>
            <a:r>
              <a:rPr kumimoji="1" lang="fr-FR" baseline="30000" dirty="0" smtClean="0">
                <a:cs typeface="Arial" charset="0"/>
              </a:rPr>
              <a:t>-1</a:t>
            </a:r>
          </a:p>
          <a:p>
            <a:pPr>
              <a:buNone/>
            </a:pPr>
            <a:endParaRPr kumimoji="1" lang="fr-FR" baseline="30000" dirty="0" smtClean="0">
              <a:cs typeface="Arial" charset="0"/>
            </a:endParaRPr>
          </a:p>
          <a:p>
            <a:r>
              <a:rPr kumimoji="1" lang="fr-FR" dirty="0" err="1" smtClean="0">
                <a:solidFill>
                  <a:srgbClr val="00FFFF"/>
                </a:solidFill>
                <a:cs typeface="Arial" charset="0"/>
              </a:rPr>
              <a:t>Sevoflurane</a:t>
            </a:r>
            <a:r>
              <a:rPr kumimoji="1" lang="fr-FR" dirty="0" smtClean="0">
                <a:solidFill>
                  <a:srgbClr val="00FFFF"/>
                </a:solidFill>
                <a:cs typeface="Arial" charset="0"/>
              </a:rPr>
              <a:t>	</a:t>
            </a:r>
            <a:r>
              <a:rPr kumimoji="1" lang="fr-FR" dirty="0" smtClean="0">
                <a:cs typeface="Arial" charset="0"/>
              </a:rPr>
              <a:t>2-2.5 %</a:t>
            </a:r>
          </a:p>
          <a:p>
            <a:r>
              <a:rPr kumimoji="1" lang="fr-FR" dirty="0" err="1" smtClean="0">
                <a:solidFill>
                  <a:srgbClr val="00B0F0"/>
                </a:solidFill>
                <a:cs typeface="Arial" charset="0"/>
              </a:rPr>
              <a:t>Clonidine</a:t>
            </a:r>
            <a:r>
              <a:rPr kumimoji="1" lang="fr-FR" dirty="0" smtClean="0">
                <a:cs typeface="Arial" charset="0"/>
              </a:rPr>
              <a:t>       IV </a:t>
            </a:r>
            <a:r>
              <a:rPr kumimoji="1" lang="fr-FR" dirty="0" err="1" smtClean="0">
                <a:cs typeface="Arial" charset="0"/>
              </a:rPr>
              <a:t>sos</a:t>
            </a:r>
            <a:r>
              <a:rPr kumimoji="1" lang="fr-FR" dirty="0" smtClean="0">
                <a:cs typeface="Arial" charset="0"/>
              </a:rPr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than </a:t>
            </a:r>
            <a:r>
              <a:rPr lang="en-US" dirty="0" err="1" smtClean="0"/>
              <a:t>hemodilution</a:t>
            </a:r>
            <a:r>
              <a:rPr lang="en-US" dirty="0" smtClean="0"/>
              <a:t> techniques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hypotensive</a:t>
            </a:r>
            <a:r>
              <a:rPr lang="en-IN" dirty="0" smtClean="0"/>
              <a:t> anaesthesia significantly reduces blood loss and transfusion requirements and minimizes </a:t>
            </a:r>
            <a:r>
              <a:rPr lang="en-IN" dirty="0" err="1" smtClean="0"/>
              <a:t>allogenic</a:t>
            </a:r>
            <a:r>
              <a:rPr lang="en-IN" dirty="0" smtClean="0"/>
              <a:t> transfusions risks. Induced </a:t>
            </a:r>
            <a:r>
              <a:rPr lang="en-IN" dirty="0" err="1" smtClean="0"/>
              <a:t>hypotensive</a:t>
            </a:r>
            <a:r>
              <a:rPr lang="en-IN" dirty="0" smtClean="0"/>
              <a:t> anaesthesia combined with </a:t>
            </a:r>
            <a:r>
              <a:rPr lang="en-IN" dirty="0" err="1" smtClean="0"/>
              <a:t>isovolaemic</a:t>
            </a:r>
            <a:r>
              <a:rPr lang="en-IN" dirty="0" smtClean="0"/>
              <a:t> </a:t>
            </a:r>
            <a:r>
              <a:rPr lang="en-IN" dirty="0" err="1" smtClean="0"/>
              <a:t>haemodilution</a:t>
            </a:r>
            <a:r>
              <a:rPr lang="en-IN" dirty="0" smtClean="0"/>
              <a:t> has no additional blood-sparing effects but impairs surgical field quality.</a:t>
            </a:r>
          </a:p>
          <a:p>
            <a:r>
              <a:rPr lang="en-IN" sz="2000" dirty="0" smtClean="0"/>
              <a:t>                                     J Oral </a:t>
            </a:r>
            <a:r>
              <a:rPr lang="en-IN" sz="2000" dirty="0" err="1" smtClean="0"/>
              <a:t>Maxillofac</a:t>
            </a:r>
            <a:r>
              <a:rPr lang="en-IN" sz="2000" dirty="0" smtClean="0"/>
              <a:t> Surg. 2010 Dec;39(12):1168-74.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give controlled hypotension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answer is </a:t>
            </a:r>
            <a:r>
              <a:rPr lang="en-US" dirty="0" smtClean="0">
                <a:solidFill>
                  <a:srgbClr val="00B0F0"/>
                </a:solidFill>
              </a:rPr>
              <a:t>VIAGRA</a:t>
            </a:r>
          </a:p>
          <a:p>
            <a:r>
              <a:rPr lang="en-US" dirty="0" smtClean="0"/>
              <a:t>V – Vasodilators (SNP, NTG, Adenosine)</a:t>
            </a:r>
          </a:p>
          <a:p>
            <a:r>
              <a:rPr lang="en-US" dirty="0" smtClean="0"/>
              <a:t>I  -  </a:t>
            </a:r>
            <a:r>
              <a:rPr lang="en-US" dirty="0" err="1" smtClean="0"/>
              <a:t>Inh</a:t>
            </a:r>
            <a:r>
              <a:rPr lang="en-US" dirty="0" smtClean="0"/>
              <a:t>. Agents , IV </a:t>
            </a:r>
            <a:r>
              <a:rPr lang="en-US" dirty="0" err="1" smtClean="0"/>
              <a:t>anaesthetics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-  Adrenergic blockers(</a:t>
            </a:r>
            <a:r>
              <a:rPr lang="en-US" dirty="0" err="1" smtClean="0"/>
              <a:t>labetolol,esmolol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G – Ganglion blockers </a:t>
            </a:r>
          </a:p>
          <a:p>
            <a:r>
              <a:rPr lang="en-US" dirty="0" smtClean="0"/>
              <a:t>R – Regional </a:t>
            </a:r>
          </a:p>
          <a:p>
            <a:r>
              <a:rPr lang="en-US" dirty="0" smtClean="0"/>
              <a:t>A – Anaesthesia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Deliberate hypotension is for the 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COMFORT OF SURGEON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Plan and do it with </a:t>
            </a:r>
          </a:p>
          <a:p>
            <a:endParaRPr lang="en-US" dirty="0" smtClean="0"/>
          </a:p>
          <a:p>
            <a:r>
              <a:rPr lang="en-US" dirty="0" smtClean="0"/>
              <a:t>the number 1 priority as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safety of the patient </a:t>
            </a:r>
            <a:endParaRPr lang="en-IN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6871" y="1600200"/>
            <a:ext cx="51702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Complex </a:t>
            </a:r>
            <a:r>
              <a:rPr lang="en-US" sz="3600" b="1" dirty="0" err="1" smtClean="0">
                <a:solidFill>
                  <a:srgbClr val="00B0F0"/>
                </a:solidFill>
              </a:rPr>
              <a:t>neuro</a:t>
            </a:r>
            <a:r>
              <a:rPr lang="en-US" sz="3600" b="1" dirty="0" smtClean="0">
                <a:solidFill>
                  <a:srgbClr val="00B0F0"/>
                </a:solidFill>
              </a:rPr>
              <a:t> surgery </a:t>
            </a:r>
          </a:p>
          <a:p>
            <a:r>
              <a:rPr lang="en-US" dirty="0" smtClean="0"/>
              <a:t>Intracranial , spinal </a:t>
            </a:r>
            <a:r>
              <a:rPr lang="en-US" dirty="0" err="1" smtClean="0"/>
              <a:t>meningioma</a:t>
            </a:r>
            <a:r>
              <a:rPr lang="en-US" dirty="0" smtClean="0"/>
              <a:t>,</a:t>
            </a:r>
          </a:p>
          <a:p>
            <a:r>
              <a:rPr lang="en-US" dirty="0" smtClean="0"/>
              <a:t>AV malformations </a:t>
            </a:r>
          </a:p>
          <a:p>
            <a:r>
              <a:rPr lang="en-US" dirty="0" smtClean="0"/>
              <a:t>Pituitary surgeries 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Microsurgery</a:t>
            </a:r>
            <a:r>
              <a:rPr lang="en-US" sz="3600" b="1" dirty="0" smtClean="0"/>
              <a:t> </a:t>
            </a:r>
          </a:p>
          <a:p>
            <a:r>
              <a:rPr lang="en-US" dirty="0" smtClean="0"/>
              <a:t>Plastic,</a:t>
            </a:r>
          </a:p>
          <a:p>
            <a:r>
              <a:rPr lang="en-US" dirty="0" smtClean="0"/>
              <a:t>Middle ear,</a:t>
            </a:r>
          </a:p>
          <a:p>
            <a:r>
              <a:rPr lang="en-US" dirty="0" smtClean="0"/>
              <a:t>FESS </a:t>
            </a:r>
          </a:p>
          <a:p>
            <a:r>
              <a:rPr lang="en-US" dirty="0" smtClean="0"/>
              <a:t>Vessel grafts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Intra ocular surgery</a:t>
            </a:r>
          </a:p>
          <a:p>
            <a:endParaRPr lang="en-US" dirty="0"/>
          </a:p>
          <a:p>
            <a:r>
              <a:rPr lang="en-US" dirty="0" smtClean="0"/>
              <a:t>Choroid </a:t>
            </a:r>
          </a:p>
          <a:p>
            <a:r>
              <a:rPr lang="en-US" dirty="0" err="1" smtClean="0"/>
              <a:t>Vitrectomy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INDICATIONS </a:t>
            </a:r>
            <a:r>
              <a:rPr lang="en-US" dirty="0" smtClean="0">
                <a:solidFill>
                  <a:srgbClr val="FFFF00"/>
                </a:solidFill>
              </a:rPr>
              <a:t>may reduce blood loss or provide a bloodless field </a:t>
            </a:r>
            <a:endParaRPr lang="en-US" dirty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SPINE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br>
              <a:rPr lang="en-US" dirty="0" smtClean="0">
                <a:solidFill>
                  <a:srgbClr val="00FF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00FF00"/>
                </a:solidFill>
              </a:rPr>
              <a:t> = SPINAL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= PITUITARY, PELVIC, PLASTIC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00FF00"/>
                </a:solidFill>
              </a:rPr>
              <a:t> = INTRACRANIAL, INTRAOCULAR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00FF00"/>
                </a:solidFill>
              </a:rPr>
              <a:t> =NEURO, NEUROVASCULAR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00FF00"/>
                </a:solidFill>
              </a:rPr>
              <a:t> = EAR, ENDOSCOPIC SINUS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 idea !! Blood flow to site stopped with preserved blood flow to vitals </a:t>
            </a:r>
            <a:endParaRPr lang="en-IN" sz="3200" dirty="0"/>
          </a:p>
        </p:txBody>
      </p:sp>
      <p:pic>
        <p:nvPicPr>
          <p:cNvPr id="1027" name="Picture 3" descr="C:\Users\partha\Pictures\hypo\DSC087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7"/>
            <a:ext cx="3429528" cy="1857388"/>
          </a:xfrm>
          <a:prstGeom prst="rect">
            <a:avLst/>
          </a:prstGeom>
          <a:noFill/>
        </p:spPr>
      </p:pic>
      <p:pic>
        <p:nvPicPr>
          <p:cNvPr id="1028" name="Picture 4" descr="C:\Users\partha\Documents\brainleftsidevi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357694"/>
            <a:ext cx="2786082" cy="2090742"/>
          </a:xfrm>
          <a:prstGeom prst="rect">
            <a:avLst/>
          </a:prstGeom>
          <a:noFill/>
        </p:spPr>
      </p:pic>
      <p:pic>
        <p:nvPicPr>
          <p:cNvPr id="1029" name="Picture 5" descr="C:\Users\partha\Documents\he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2587632" cy="2286016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1785918" y="314324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9"/>
          <p:cNvSpPr/>
          <p:nvPr/>
        </p:nvSpPr>
        <p:spPr>
          <a:xfrm>
            <a:off x="4286248" y="321468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3071802" y="2071678"/>
            <a:ext cx="171451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Multiply 11"/>
          <p:cNvSpPr/>
          <p:nvPr/>
        </p:nvSpPr>
        <p:spPr>
          <a:xfrm>
            <a:off x="3571868" y="185736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lowchart: Connector 13"/>
          <p:cNvSpPr/>
          <p:nvPr/>
        </p:nvSpPr>
        <p:spPr>
          <a:xfrm>
            <a:off x="3143240" y="2285992"/>
            <a:ext cx="142876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lowchart: Connector 14"/>
          <p:cNvSpPr/>
          <p:nvPr/>
        </p:nvSpPr>
        <p:spPr>
          <a:xfrm flipH="1" flipV="1">
            <a:off x="3428992" y="2285993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lowchart: Connector 15"/>
          <p:cNvSpPr/>
          <p:nvPr/>
        </p:nvSpPr>
        <p:spPr>
          <a:xfrm flipV="1">
            <a:off x="1928794" y="328612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lowchart: Connector 16"/>
          <p:cNvSpPr/>
          <p:nvPr/>
        </p:nvSpPr>
        <p:spPr>
          <a:xfrm flipV="1">
            <a:off x="1928794" y="364331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lowchart: Connector 17"/>
          <p:cNvSpPr/>
          <p:nvPr/>
        </p:nvSpPr>
        <p:spPr>
          <a:xfrm flipV="1">
            <a:off x="4429124" y="328612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lowchart: Connector 18"/>
          <p:cNvSpPr/>
          <p:nvPr/>
        </p:nvSpPr>
        <p:spPr>
          <a:xfrm flipV="1">
            <a:off x="4429124" y="3786190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lowchart: Connector 19"/>
          <p:cNvSpPr/>
          <p:nvPr/>
        </p:nvSpPr>
        <p:spPr>
          <a:xfrm flipV="1">
            <a:off x="4429124" y="2285992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Ischemic stroke </a:t>
            </a:r>
          </a:p>
          <a:p>
            <a:r>
              <a:rPr lang="en-US" dirty="0" smtClean="0"/>
              <a:t>SAH,</a:t>
            </a:r>
          </a:p>
          <a:p>
            <a:r>
              <a:rPr lang="en-US" dirty="0" smtClean="0"/>
              <a:t>Untreated hypertension </a:t>
            </a:r>
          </a:p>
          <a:p>
            <a:r>
              <a:rPr lang="en-US" dirty="0" smtClean="0"/>
              <a:t>PVD,</a:t>
            </a:r>
          </a:p>
          <a:p>
            <a:r>
              <a:rPr lang="en-US" dirty="0" smtClean="0"/>
              <a:t>Renal, liver impairment </a:t>
            </a:r>
          </a:p>
          <a:p>
            <a:r>
              <a:rPr lang="en-US" dirty="0" smtClean="0"/>
              <a:t>IHD, fixed Cardiac output states </a:t>
            </a:r>
          </a:p>
          <a:p>
            <a:r>
              <a:rPr lang="en-US" dirty="0" err="1" smtClean="0"/>
              <a:t>Hypovolumia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Pregnancy, glaucoma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899</Words>
  <Application>Microsoft Office PowerPoint</Application>
  <PresentationFormat>On-screen Show (4:3)</PresentationFormat>
  <Paragraphs>216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DELIBERATE HYPOTENSION</vt:lpstr>
      <vt:lpstr>DEFINITION</vt:lpstr>
      <vt:lpstr>Indications  </vt:lpstr>
      <vt:lpstr>Indications </vt:lpstr>
      <vt:lpstr>Indications </vt:lpstr>
      <vt:lpstr>Indications </vt:lpstr>
      <vt:lpstr>SPINE  </vt:lpstr>
      <vt:lpstr>Get idea !! Blood flow to site stopped with preserved blood flow to vitals </vt:lpstr>
      <vt:lpstr>Contraindications </vt:lpstr>
      <vt:lpstr>Essence to know -- MAP</vt:lpstr>
      <vt:lpstr>Techniques which reduce blood loss but not deliberate hypotension </vt:lpstr>
      <vt:lpstr>Position and bloodless fields </vt:lpstr>
      <vt:lpstr>Technique </vt:lpstr>
      <vt:lpstr>Technique</vt:lpstr>
      <vt:lpstr>AGENTS </vt:lpstr>
      <vt:lpstr>By simple method </vt:lpstr>
      <vt:lpstr>Inh. agents </vt:lpstr>
      <vt:lpstr>Slide 18</vt:lpstr>
      <vt:lpstr>SNP</vt:lpstr>
      <vt:lpstr>NTG </vt:lpstr>
      <vt:lpstr>Slide 21</vt:lpstr>
      <vt:lpstr>Beta blockers </vt:lpstr>
      <vt:lpstr>Others </vt:lpstr>
      <vt:lpstr>Monitoring </vt:lpstr>
      <vt:lpstr>Combination </vt:lpstr>
      <vt:lpstr>Some tips </vt:lpstr>
      <vt:lpstr>Slide 27</vt:lpstr>
      <vt:lpstr>Complications </vt:lpstr>
      <vt:lpstr>Complications </vt:lpstr>
      <vt:lpstr>Meta analyses of hypotensive anaesthesia </vt:lpstr>
      <vt:lpstr>Recovery </vt:lpstr>
      <vt:lpstr>DELIBERATE HYPOTENSION: NEW TECHNIQUES</vt:lpstr>
      <vt:lpstr>Slide 33</vt:lpstr>
      <vt:lpstr>Better than hemodilution techniques </vt:lpstr>
      <vt:lpstr>How to give controlled hypotension </vt:lpstr>
      <vt:lpstr>TO CONCLUDE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DELIBERATRE HYPOTENSION</dc:title>
  <dc:creator>partha</dc:creator>
  <cp:lastModifiedBy>ADMIN</cp:lastModifiedBy>
  <cp:revision>54</cp:revision>
  <dcterms:created xsi:type="dcterms:W3CDTF">2011-04-03T04:50:38Z</dcterms:created>
  <dcterms:modified xsi:type="dcterms:W3CDTF">2013-11-30T10:40:40Z</dcterms:modified>
</cp:coreProperties>
</file>