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6" r:id="rId10"/>
    <p:sldId id="264" r:id="rId11"/>
    <p:sldId id="272" r:id="rId12"/>
    <p:sldId id="273" r:id="rId13"/>
    <p:sldId id="282" r:id="rId14"/>
    <p:sldId id="265" r:id="rId15"/>
    <p:sldId id="275" r:id="rId16"/>
    <p:sldId id="267" r:id="rId17"/>
    <p:sldId id="268" r:id="rId18"/>
    <p:sldId id="269" r:id="rId19"/>
    <p:sldId id="270" r:id="rId20"/>
    <p:sldId id="271" r:id="rId21"/>
    <p:sldId id="276" r:id="rId22"/>
    <p:sldId id="277" r:id="rId23"/>
    <p:sldId id="294" r:id="rId24"/>
    <p:sldId id="278" r:id="rId25"/>
    <p:sldId id="286" r:id="rId26"/>
    <p:sldId id="279" r:id="rId27"/>
    <p:sldId id="288" r:id="rId28"/>
    <p:sldId id="284" r:id="rId29"/>
    <p:sldId id="280" r:id="rId30"/>
    <p:sldId id="289" r:id="rId31"/>
    <p:sldId id="287" r:id="rId32"/>
    <p:sldId id="295" r:id="rId33"/>
    <p:sldId id="285" r:id="rId34"/>
    <p:sldId id="281" r:id="rId35"/>
    <p:sldId id="290" r:id="rId36"/>
    <p:sldId id="283" r:id="rId37"/>
    <p:sldId id="291" r:id="rId38"/>
    <p:sldId id="292" r:id="rId39"/>
    <p:sldId id="293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5E49-EC33-408E-9BFD-A70FA9A7D11C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21C8-8A7D-4DA0-A99A-038E1F609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55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5E49-EC33-408E-9BFD-A70FA9A7D11C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21C8-8A7D-4DA0-A99A-038E1F609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93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5E49-EC33-408E-9BFD-A70FA9A7D11C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21C8-8A7D-4DA0-A99A-038E1F609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28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5E49-EC33-408E-9BFD-A70FA9A7D11C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21C8-8A7D-4DA0-A99A-038E1F609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240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5E49-EC33-408E-9BFD-A70FA9A7D11C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21C8-8A7D-4DA0-A99A-038E1F609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1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5E49-EC33-408E-9BFD-A70FA9A7D11C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21C8-8A7D-4DA0-A99A-038E1F609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8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5E49-EC33-408E-9BFD-A70FA9A7D11C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21C8-8A7D-4DA0-A99A-038E1F609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32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5E49-EC33-408E-9BFD-A70FA9A7D11C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21C8-8A7D-4DA0-A99A-038E1F609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296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5E49-EC33-408E-9BFD-A70FA9A7D11C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21C8-8A7D-4DA0-A99A-038E1F609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8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5E49-EC33-408E-9BFD-A70FA9A7D11C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21C8-8A7D-4DA0-A99A-038E1F609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72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5E49-EC33-408E-9BFD-A70FA9A7D11C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21C8-8A7D-4DA0-A99A-038E1F609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64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F5E49-EC33-408E-9BFD-A70FA9A7D11C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121C8-8A7D-4DA0-A99A-038E1F609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93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bja.oxfordjournals.org/content/101/2/239.full#corresp-1" TargetMode="External"/><Relationship Id="rId3" Type="http://schemas.openxmlformats.org/officeDocument/2006/relationships/hyperlink" Target="http://www.ncbi.nlm.nih.gov/pubmed/?term=Salem%20Y%5bAuthor%5d&amp;cauthor=true&amp;cauthor_uid=12072673" TargetMode="External"/><Relationship Id="rId7" Type="http://schemas.openxmlformats.org/officeDocument/2006/relationships/hyperlink" Target="http://bja.oxfordjournals.org/search?author1=A.-M.+Machata&amp;sortspec=date&amp;submit=Submit" TargetMode="External"/><Relationship Id="rId2" Type="http://schemas.openxmlformats.org/officeDocument/2006/relationships/hyperlink" Target="http://www.ncbi.nlm.nih.gov/pubmed/?term=Vardi%20A%5bAuthor%5d&amp;cauthor=true&amp;cauthor_uid=1207267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cbi.nlm.nih.gov/pubmed/?term=Barzilay%20Z%5bAuthor%5d&amp;cauthor=true&amp;cauthor_uid=12072673" TargetMode="External"/><Relationship Id="rId11" Type="http://schemas.openxmlformats.org/officeDocument/2006/relationships/hyperlink" Target="http://bja.oxfordjournals.org/search?author1=S.+C.+Kettner&amp;sortspec=date&amp;submit=Submit" TargetMode="External"/><Relationship Id="rId5" Type="http://schemas.openxmlformats.org/officeDocument/2006/relationships/hyperlink" Target="http://www.ncbi.nlm.nih.gov/pubmed/?term=Paret%20G%5bAuthor%5d&amp;cauthor=true&amp;cauthor_uid=12072673" TargetMode="External"/><Relationship Id="rId10" Type="http://schemas.openxmlformats.org/officeDocument/2006/relationships/hyperlink" Target="http://bja.oxfordjournals.org/search?author1=B.+Kabon&amp;sortspec=date&amp;submit=Submit" TargetMode="External"/><Relationship Id="rId4" Type="http://schemas.openxmlformats.org/officeDocument/2006/relationships/hyperlink" Target="http://www.ncbi.nlm.nih.gov/pubmed/?term=Padeh%20S%5bAuthor%5d&amp;cauthor=true&amp;cauthor_uid=12072673" TargetMode="External"/><Relationship Id="rId9" Type="http://schemas.openxmlformats.org/officeDocument/2006/relationships/hyperlink" Target="http://bja.oxfordjournals.org/search?author1=H.+Willschke&amp;sortspec=date&amp;submit=Submit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.in/url?sa=t&amp;rct=j&amp;q=&amp;esrc=s&amp;source=web&amp;cd=9&amp;cad=rja&amp;uact=8&amp;ved=0ahUKEwimndOZ4qzNAhXBIqYKHahqAIQQFghPMAg&amp;url=http://www.ncbi.nlm.nih.gov/pubmed/26675952&amp;usg=AFQjCNETT-R2Fw3Cr1nEKoDJocFhcwpfsA&amp;sig2=vCdbdfPWD1hJoPHmxnJ6fQ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1447799"/>
          </a:xfrm>
        </p:spPr>
        <p:txBody>
          <a:bodyPr/>
          <a:lstStyle/>
          <a:p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Propofol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24200"/>
            <a:ext cx="7315200" cy="2667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Dr. S. </a:t>
            </a:r>
            <a:r>
              <a:rPr lang="en-US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Parthasarathy</a:t>
            </a: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</a:p>
          <a:p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MD., DA., DNB, MD (</a:t>
            </a:r>
            <a:r>
              <a:rPr lang="en-US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Acu</a:t>
            </a: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), Dip. </a:t>
            </a:r>
            <a:r>
              <a:rPr lang="en-US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Diab</a:t>
            </a: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. DCA, Dip. Software statistics- </a:t>
            </a:r>
          </a:p>
          <a:p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PhD ( physiology), IDRA </a:t>
            </a:r>
            <a:endParaRPr lang="fr-FR" b="1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5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Kinetics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chemeClr val="bg2"/>
                </a:solidFill>
              </a:rPr>
              <a:t> </a:t>
            </a:r>
            <a:r>
              <a:rPr lang="en-US" sz="2800" dirty="0">
                <a:solidFill>
                  <a:schemeClr val="bg2"/>
                </a:solidFill>
              </a:rPr>
              <a:t>IV bolus dose of </a:t>
            </a:r>
            <a:r>
              <a:rPr lang="en-US" sz="2800" dirty="0" err="1">
                <a:solidFill>
                  <a:schemeClr val="bg2"/>
                </a:solidFill>
              </a:rPr>
              <a:t>propofol</a:t>
            </a:r>
            <a:r>
              <a:rPr lang="en-US" sz="2800" dirty="0">
                <a:solidFill>
                  <a:schemeClr val="bg2"/>
                </a:solidFill>
              </a:rPr>
              <a:t>, the plasma level initially declines rapidly due to redistribution from highly perfused but lower capacity tissue such as brain, </a:t>
            </a:r>
            <a:r>
              <a:rPr lang="en-US" sz="2800" dirty="0" smtClean="0">
                <a:solidFill>
                  <a:schemeClr val="bg2"/>
                </a:solidFill>
              </a:rPr>
              <a:t>to </a:t>
            </a:r>
            <a:r>
              <a:rPr lang="en-US" sz="2800" dirty="0">
                <a:solidFill>
                  <a:schemeClr val="bg2"/>
                </a:solidFill>
              </a:rPr>
              <a:t>high capacity but lower perfusion sites such as muscle, liver, </a:t>
            </a:r>
            <a:r>
              <a:rPr lang="en-US" sz="2800" dirty="0" smtClean="0">
                <a:solidFill>
                  <a:schemeClr val="bg2"/>
                </a:solidFill>
              </a:rPr>
              <a:t>spleen ---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chemeClr val="bg2"/>
                </a:solidFill>
              </a:rPr>
              <a:t>5 minutes -- more clear headed recovery than </a:t>
            </a:r>
            <a:r>
              <a:rPr lang="en-US" sz="2800" dirty="0" err="1" smtClean="0">
                <a:solidFill>
                  <a:schemeClr val="bg2"/>
                </a:solidFill>
              </a:rPr>
              <a:t>thiopentone</a:t>
            </a:r>
            <a:r>
              <a:rPr lang="en-US" sz="2800" dirty="0" smtClean="0">
                <a:solidFill>
                  <a:schemeClr val="bg2"/>
                </a:solidFill>
              </a:rPr>
              <a:t> ---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chemeClr val="bg2"/>
                </a:solidFill>
              </a:rPr>
              <a:t>Outpatients </a:t>
            </a:r>
            <a:endParaRPr lang="en-US" sz="2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17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Propofol</a:t>
            </a:r>
            <a:r>
              <a:rPr lang="en-US" dirty="0">
                <a:solidFill>
                  <a:srgbClr val="FFFF00"/>
                </a:solidFill>
              </a:rPr>
              <a:t> (1%) 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Sedation </a:t>
            </a:r>
            <a:r>
              <a:rPr lang="en-US" dirty="0">
                <a:solidFill>
                  <a:srgbClr val="FFFF00"/>
                </a:solidFill>
              </a:rPr>
              <a:t>(infusion) </a:t>
            </a:r>
            <a:r>
              <a:rPr lang="en-US" dirty="0" smtClean="0">
                <a:solidFill>
                  <a:srgbClr val="FFFF00"/>
                </a:solidFill>
              </a:rPr>
              <a:t>IV- </a:t>
            </a:r>
            <a:r>
              <a:rPr lang="en-US" dirty="0">
                <a:solidFill>
                  <a:srgbClr val="FFFF00"/>
                </a:solidFill>
              </a:rPr>
              <a:t>25 - 100 µg/Kg/min 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Induction IV---  </a:t>
            </a:r>
            <a:r>
              <a:rPr lang="en-US" dirty="0">
                <a:solidFill>
                  <a:srgbClr val="FFFF00"/>
                </a:solidFill>
              </a:rPr>
              <a:t>1 - 2 mg/Kg 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Maintenance IV- 50 </a:t>
            </a:r>
            <a:r>
              <a:rPr lang="en-US" dirty="0">
                <a:solidFill>
                  <a:srgbClr val="FFFF00"/>
                </a:solidFill>
              </a:rPr>
              <a:t>- 200 µg/Kg/min </a:t>
            </a:r>
          </a:p>
        </p:txBody>
      </p:sp>
      <p:sp>
        <p:nvSpPr>
          <p:cNvPr id="4" name="Oval 3"/>
          <p:cNvSpPr/>
          <p:nvPr/>
        </p:nvSpPr>
        <p:spPr>
          <a:xfrm>
            <a:off x="6858000" y="3124200"/>
            <a:ext cx="16764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No other route 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88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CP</a:t>
            </a:r>
            <a:r>
              <a:rPr lang="en-US" baseline="-25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50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3 µ/ ml --  with sedatives and opioids – skin incision </a:t>
            </a:r>
          </a:p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16 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µ/ ml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–without  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sedatives and opioids – skin incision </a:t>
            </a:r>
          </a:p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Sedation = 1.6 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µ/ ml </a:t>
            </a:r>
          </a:p>
          <a:p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88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err="1">
                <a:solidFill>
                  <a:srgbClr val="FFFF00"/>
                </a:solidFill>
              </a:rPr>
              <a:t>Propofol</a:t>
            </a:r>
            <a:r>
              <a:rPr lang="en-US" dirty="0">
                <a:solidFill>
                  <a:srgbClr val="FFFF00"/>
                </a:solidFill>
              </a:rPr>
              <a:t> is rapidly metabolized in the liver by conjugation, to </a:t>
            </a:r>
            <a:r>
              <a:rPr lang="en-US" dirty="0" smtClean="0">
                <a:solidFill>
                  <a:srgbClr val="FFFF00"/>
                </a:solidFill>
              </a:rPr>
              <a:t>produce inactive </a:t>
            </a:r>
            <a:r>
              <a:rPr lang="en-US" dirty="0">
                <a:solidFill>
                  <a:srgbClr val="FFFF00"/>
                </a:solidFill>
              </a:rPr>
              <a:t>water-soluble </a:t>
            </a:r>
            <a:r>
              <a:rPr lang="en-US" dirty="0" err="1">
                <a:solidFill>
                  <a:srgbClr val="FFFF00"/>
                </a:solidFill>
              </a:rPr>
              <a:t>glucuronide</a:t>
            </a:r>
            <a:r>
              <a:rPr lang="en-US" dirty="0">
                <a:solidFill>
                  <a:srgbClr val="FFFF00"/>
                </a:solidFill>
              </a:rPr>
              <a:t> and sulfate compounds, </a:t>
            </a:r>
            <a:r>
              <a:rPr lang="en-US" dirty="0" smtClean="0">
                <a:solidFill>
                  <a:srgbClr val="FFFF00"/>
                </a:solidFill>
              </a:rPr>
              <a:t>which are </a:t>
            </a:r>
            <a:r>
              <a:rPr lang="en-US" dirty="0">
                <a:solidFill>
                  <a:srgbClr val="FFFF00"/>
                </a:solidFill>
              </a:rPr>
              <a:t>excreted by the kidneys.</a:t>
            </a:r>
          </a:p>
        </p:txBody>
      </p:sp>
    </p:spTree>
    <p:extLst>
      <p:ext uri="{BB962C8B-B14F-4D97-AF65-F5344CB8AC3E}">
        <p14:creationId xmlns:p14="http://schemas.microsoft.com/office/powerpoint/2010/main" val="233382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>
                    <a:solidFill>
                      <a:srgbClr val="00B0F0"/>
                    </a:solidFill>
                    <a:ea typeface="Cambria Math"/>
                  </a:rPr>
                  <a:t>Thio – action is same – but some differences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B0F0"/>
                        </a:solidFill>
                        <a:latin typeface="Cambria Math"/>
                        <a:ea typeface="Cambria Math"/>
                      </a:rPr>
                      <m:t>√</m:t>
                    </m:r>
                  </m:oMath>
                </a14:m>
                <a:endParaRPr lang="en-US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18617" b="-324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F0"/>
                </a:solidFill>
              </a:rPr>
              <a:t>Sedation , </a:t>
            </a:r>
            <a:r>
              <a:rPr lang="en-US" sz="2800" dirty="0" err="1" smtClean="0">
                <a:solidFill>
                  <a:srgbClr val="00B0F0"/>
                </a:solidFill>
              </a:rPr>
              <a:t>hynosis</a:t>
            </a:r>
            <a:r>
              <a:rPr lang="en-US" sz="2800" dirty="0" smtClean="0">
                <a:solidFill>
                  <a:srgbClr val="00B0F0"/>
                </a:solidFill>
              </a:rPr>
              <a:t> , anesthesia  anticonvulsant, ? Decreased ICP decreased CMRO2   but ---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MAP reduction and CPP 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Less </a:t>
            </a:r>
            <a:r>
              <a:rPr lang="en-US" sz="2800" dirty="0" err="1" smtClean="0">
                <a:solidFill>
                  <a:srgbClr val="FFFF00"/>
                </a:solidFill>
              </a:rPr>
              <a:t>antanalgesia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Less Nausea and vomiting ? D</a:t>
            </a:r>
            <a:r>
              <a:rPr lang="en-US" sz="2800" dirty="0">
                <a:solidFill>
                  <a:srgbClr val="FFFF00"/>
                </a:solidFill>
              </a:rPr>
              <a:t>2</a:t>
            </a:r>
            <a:r>
              <a:rPr lang="en-US" sz="2800" dirty="0" smtClean="0">
                <a:solidFill>
                  <a:srgbClr val="FFFF00"/>
                </a:solidFill>
              </a:rPr>
              <a:t> receptors 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Less spasm  - </a:t>
            </a:r>
            <a:r>
              <a:rPr lang="en-US" sz="2800" dirty="0" err="1" smtClean="0">
                <a:solidFill>
                  <a:srgbClr val="FFFF00"/>
                </a:solidFill>
              </a:rPr>
              <a:t>Supraglottic</a:t>
            </a:r>
            <a:r>
              <a:rPr lang="en-US" sz="2800" dirty="0" smtClean="0">
                <a:solidFill>
                  <a:srgbClr val="FFFF00"/>
                </a:solidFill>
              </a:rPr>
              <a:t> device   </a:t>
            </a:r>
            <a:r>
              <a:rPr lang="en-US" sz="6000" dirty="0" smtClean="0">
                <a:solidFill>
                  <a:srgbClr val="FFFF00"/>
                </a:solidFill>
              </a:rPr>
              <a:t>√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Myoclonic jerks </a:t>
            </a:r>
            <a:r>
              <a:rPr lang="en-US" sz="2800" dirty="0">
                <a:solidFill>
                  <a:srgbClr val="FFFF00"/>
                </a:solidFill>
              </a:rPr>
              <a:t>+ subcortical inhibitory glycine antagonism by </a:t>
            </a:r>
            <a:r>
              <a:rPr lang="en-US" sz="2800" dirty="0" err="1">
                <a:solidFill>
                  <a:srgbClr val="FFFF00"/>
                </a:solidFill>
              </a:rPr>
              <a:t>propofol</a:t>
            </a:r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Amnesia is better 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163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When to stop ?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Loss of eye lash reflex - ?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Apnea may come </a:t>
            </a:r>
          </a:p>
          <a:p>
            <a:endParaRPr lang="en-US" dirty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Loss of verbal contact is better </a:t>
            </a:r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1026" name="Picture 2" descr="C:\Users\parthasarathy\Pictures\actress  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962400"/>
            <a:ext cx="253365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378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Propofol</a:t>
            </a:r>
            <a:r>
              <a:rPr lang="en-US" dirty="0" smtClean="0">
                <a:solidFill>
                  <a:srgbClr val="FFFF00"/>
                </a:solidFill>
              </a:rPr>
              <a:t> – RS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dose-dependent decrease in </a:t>
            </a:r>
            <a:r>
              <a:rPr lang="en-US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ventilatory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drive, </a:t>
            </a:r>
            <a:endParaRPr lang="en-US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decreased 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tidal volume and minute ventilation and an increased Paco2 </a:t>
            </a:r>
            <a:endParaRPr lang="en-US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Apnea more common </a:t>
            </a:r>
          </a:p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Depressed protective reflexes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56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CVS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Vasodilation – both decreased preload and after load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No tachycardia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More fall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But in healthy patients its transient and insignificant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72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Other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chemeClr val="bg2"/>
                </a:solidFill>
              </a:rPr>
              <a:t>decreases </a:t>
            </a:r>
            <a:r>
              <a:rPr lang="en-US" sz="2800" dirty="0">
                <a:solidFill>
                  <a:schemeClr val="bg2"/>
                </a:solidFill>
              </a:rPr>
              <a:t>renal blood flow and causes increased secretion of antidiuretic hormone. </a:t>
            </a:r>
            <a:endParaRPr lang="en-US" sz="2800" dirty="0" smtClean="0">
              <a:solidFill>
                <a:schemeClr val="bg2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chemeClr val="bg2"/>
                </a:solidFill>
              </a:rPr>
              <a:t>Sub hypnotic </a:t>
            </a:r>
            <a:r>
              <a:rPr lang="en-US" sz="2800" dirty="0">
                <a:solidFill>
                  <a:schemeClr val="bg2"/>
                </a:solidFill>
              </a:rPr>
              <a:t>doses appear to be effective in reversing the itching produced by cholestasis or by epidural </a:t>
            </a:r>
            <a:r>
              <a:rPr lang="en-US" sz="2800" dirty="0" smtClean="0">
                <a:solidFill>
                  <a:schemeClr val="bg2"/>
                </a:solidFill>
              </a:rPr>
              <a:t>morphine.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chemeClr val="bg2"/>
                </a:solidFill>
              </a:rPr>
              <a:t>safe </a:t>
            </a:r>
            <a:r>
              <a:rPr lang="en-US" sz="2800" dirty="0">
                <a:solidFill>
                  <a:schemeClr val="bg2"/>
                </a:solidFill>
              </a:rPr>
              <a:t>to give to patients with all types of porphyria and for those with malignant hyperthermia.</a:t>
            </a:r>
          </a:p>
          <a:p>
            <a:pPr algn="just">
              <a:lnSpc>
                <a:spcPct val="150000"/>
              </a:lnSpc>
            </a:pPr>
            <a:endParaRPr lang="en-US" sz="2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58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Other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Like </a:t>
            </a:r>
            <a:r>
              <a:rPr lang="en-US" dirty="0" err="1">
                <a:solidFill>
                  <a:srgbClr val="FFFF00"/>
                </a:solidFill>
              </a:rPr>
              <a:t>thiopentone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propofol</a:t>
            </a:r>
            <a:r>
              <a:rPr lang="en-US" dirty="0">
                <a:solidFill>
                  <a:srgbClr val="FFFF00"/>
                </a:solidFill>
              </a:rPr>
              <a:t> does not potentiate the neuromuscular blockade</a:t>
            </a:r>
            <a:r>
              <a:rPr lang="en-US" dirty="0" smtClean="0">
                <a:solidFill>
                  <a:srgbClr val="FFFF00"/>
                </a:solidFill>
              </a:rPr>
              <a:t>,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It does not affect the corticosteroid </a:t>
            </a:r>
            <a:r>
              <a:rPr lang="en-US" dirty="0" smtClean="0">
                <a:solidFill>
                  <a:srgbClr val="FFFF00"/>
                </a:solidFill>
              </a:rPr>
              <a:t>synthesis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Multiple drug allergies – cautious </a:t>
            </a:r>
          </a:p>
          <a:p>
            <a:r>
              <a:rPr lang="en-US" dirty="0" err="1">
                <a:solidFill>
                  <a:srgbClr val="FFFF00"/>
                </a:solidFill>
              </a:rPr>
              <a:t>Propofol</a:t>
            </a:r>
            <a:r>
              <a:rPr lang="en-US" dirty="0">
                <a:solidFill>
                  <a:srgbClr val="FFFF00"/>
                </a:solidFill>
              </a:rPr>
              <a:t> does not adversely affect hepatic or renal function</a:t>
            </a:r>
            <a:r>
              <a:rPr lang="en-US" dirty="0" smtClean="0">
                <a:solidFill>
                  <a:srgbClr val="FFFF00"/>
                </a:solidFill>
              </a:rPr>
              <a:t>,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No effect on coagulation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87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History 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1970 – discovery </a:t>
            </a:r>
          </a:p>
          <a:p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1977 found the hypnotic use </a:t>
            </a:r>
          </a:p>
          <a:p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1986- only popular use </a:t>
            </a:r>
          </a:p>
          <a:p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Insoluble –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cremophor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– EL – anaphylactic reactions 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40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Infusions 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bg2"/>
                </a:solidFill>
              </a:rPr>
              <a:t>The context-sensitive half-time (CSHT) describes the time required for the central compartment blood concentration to fall by half as a function of the duration of an infusion </a:t>
            </a:r>
            <a:endParaRPr lang="en-US" sz="2800" dirty="0" smtClean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11 minutes + 4 +4 ----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For every hour after 1 hour 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36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TCI pumps 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The </a:t>
            </a:r>
            <a:r>
              <a:rPr lang="en-US" dirty="0">
                <a:solidFill>
                  <a:schemeClr val="bg2"/>
                </a:solidFill>
              </a:rPr>
              <a:t>patient’s age, body weight, and desired blood </a:t>
            </a:r>
            <a:r>
              <a:rPr lang="en-US" dirty="0" smtClean="0">
                <a:solidFill>
                  <a:schemeClr val="bg2"/>
                </a:solidFill>
              </a:rPr>
              <a:t>(effect site) concentration </a:t>
            </a:r>
            <a:r>
              <a:rPr lang="en-US" dirty="0">
                <a:solidFill>
                  <a:schemeClr val="bg2"/>
                </a:solidFill>
              </a:rPr>
              <a:t>are entered, and the pump delivers a </a:t>
            </a:r>
            <a:r>
              <a:rPr lang="en-US" dirty="0" err="1">
                <a:solidFill>
                  <a:schemeClr val="bg2"/>
                </a:solidFill>
              </a:rPr>
              <a:t>propofol</a:t>
            </a:r>
            <a:r>
              <a:rPr lang="en-US" dirty="0">
                <a:solidFill>
                  <a:schemeClr val="bg2"/>
                </a:solidFill>
              </a:rPr>
              <a:t> bolus followed by a variable-rate </a:t>
            </a:r>
            <a:r>
              <a:rPr lang="en-US" dirty="0" smtClean="0">
                <a:solidFill>
                  <a:schemeClr val="bg2"/>
                </a:solidFill>
              </a:rPr>
              <a:t>infusion.</a:t>
            </a:r>
          </a:p>
          <a:p>
            <a:r>
              <a:rPr lang="en-US" dirty="0">
                <a:solidFill>
                  <a:schemeClr val="bg2"/>
                </a:solidFill>
              </a:rPr>
              <a:t> The rate is automatically adjusted to match predicted losses from distribution and elimination in order to maintain a constant </a:t>
            </a:r>
            <a:r>
              <a:rPr lang="en-US" dirty="0" err="1">
                <a:solidFill>
                  <a:schemeClr val="bg2"/>
                </a:solidFill>
              </a:rPr>
              <a:t>propofol</a:t>
            </a:r>
            <a:r>
              <a:rPr lang="en-US" dirty="0">
                <a:solidFill>
                  <a:schemeClr val="bg2"/>
                </a:solidFill>
              </a:rPr>
              <a:t> concentration. </a:t>
            </a:r>
          </a:p>
        </p:txBody>
      </p:sp>
    </p:spTree>
    <p:extLst>
      <p:ext uri="{BB962C8B-B14F-4D97-AF65-F5344CB8AC3E}">
        <p14:creationId xmlns:p14="http://schemas.microsoft.com/office/powerpoint/2010/main" val="18535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Side effects 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err="1">
                <a:solidFill>
                  <a:srgbClr val="FFFF00"/>
                </a:solidFill>
              </a:rPr>
              <a:t>propofol</a:t>
            </a:r>
            <a:r>
              <a:rPr lang="en-US" sz="2800" dirty="0">
                <a:solidFill>
                  <a:srgbClr val="FFFF00"/>
                </a:solidFill>
              </a:rPr>
              <a:t> may be mixed with </a:t>
            </a:r>
            <a:r>
              <a:rPr lang="en-US" sz="2800" dirty="0" smtClean="0">
                <a:solidFill>
                  <a:srgbClr val="FFFF00"/>
                </a:solidFill>
              </a:rPr>
              <a:t>preservative-free </a:t>
            </a:r>
            <a:r>
              <a:rPr lang="en-US" sz="2800" dirty="0" err="1">
                <a:solidFill>
                  <a:srgbClr val="FFFF00"/>
                </a:solidFill>
              </a:rPr>
              <a:t>lidocaine</a:t>
            </a:r>
            <a:r>
              <a:rPr lang="en-US" sz="2800" dirty="0">
                <a:solidFill>
                  <a:srgbClr val="FFFF00"/>
                </a:solidFill>
              </a:rPr>
              <a:t>, 0.5% or 1%, in a ratio up to 20:1 with aseptic </a:t>
            </a:r>
            <a:r>
              <a:rPr lang="en-US" sz="2800" dirty="0" smtClean="0">
                <a:solidFill>
                  <a:srgbClr val="FFFF00"/>
                </a:solidFill>
              </a:rPr>
              <a:t>precautions and </a:t>
            </a:r>
            <a:r>
              <a:rPr lang="en-US" sz="2800" dirty="0">
                <a:solidFill>
                  <a:srgbClr val="FFFF00"/>
                </a:solidFill>
              </a:rPr>
              <a:t>immediate administration, and with </a:t>
            </a:r>
            <a:r>
              <a:rPr lang="en-US" sz="2800" dirty="0" err="1">
                <a:solidFill>
                  <a:srgbClr val="FFFF00"/>
                </a:solidFill>
              </a:rPr>
              <a:t>alfentanil</a:t>
            </a:r>
            <a:r>
              <a:rPr lang="en-US" sz="2800" dirty="0">
                <a:solidFill>
                  <a:srgbClr val="FFFF00"/>
                </a:solidFill>
              </a:rPr>
              <a:t>, 500 </a:t>
            </a:r>
            <a:r>
              <a:rPr lang="en-US" sz="2800" dirty="0" err="1">
                <a:solidFill>
                  <a:srgbClr val="FFFF00"/>
                </a:solidFill>
              </a:rPr>
              <a:t>ug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mL-</a:t>
            </a:r>
            <a:r>
              <a:rPr lang="en-US" sz="2800" dirty="0" err="1" smtClean="0">
                <a:solidFill>
                  <a:srgbClr val="FFFF00"/>
                </a:solidFill>
              </a:rPr>
              <a:t>I,in</a:t>
            </a:r>
            <a:r>
              <a:rPr lang="en-US" sz="2800" dirty="0" smtClean="0">
                <a:solidFill>
                  <a:srgbClr val="FFFF00"/>
                </a:solidFill>
              </a:rPr>
              <a:t> a </a:t>
            </a:r>
            <a:r>
              <a:rPr lang="en-US" sz="2800" dirty="0">
                <a:solidFill>
                  <a:srgbClr val="FFFF00"/>
                </a:solidFill>
              </a:rPr>
              <a:t>ratio from 20:1 to 50:1 for use within 6 h of preparation</a:t>
            </a:r>
            <a:r>
              <a:rPr lang="en-US" sz="2800" dirty="0" smtClean="0">
                <a:solidFill>
                  <a:srgbClr val="FFFF00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FFFF00"/>
                </a:solidFill>
              </a:rPr>
              <a:t>NSAIDs, opioids, ketamine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FFFF00"/>
                </a:solidFill>
              </a:rPr>
              <a:t>microfiltration , cold drug, saline, needle big in </a:t>
            </a:r>
            <a:r>
              <a:rPr lang="en-US" sz="2800" dirty="0" err="1" smtClean="0">
                <a:solidFill>
                  <a:srgbClr val="FFFF00"/>
                </a:solidFill>
              </a:rPr>
              <a:t>cubital</a:t>
            </a:r>
            <a:r>
              <a:rPr lang="en-US" sz="2800" dirty="0" smtClean="0">
                <a:solidFill>
                  <a:srgbClr val="FFFF00"/>
                </a:solidFill>
              </a:rPr>
              <a:t> vein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4419600" y="5943600"/>
            <a:ext cx="4038600" cy="612648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Pain on injection  ? 60 % 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38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Pain 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bg2"/>
                </a:solidFill>
              </a:rPr>
              <a:t>Free </a:t>
            </a:r>
            <a:r>
              <a:rPr lang="en-US" sz="2800" dirty="0" err="1">
                <a:solidFill>
                  <a:schemeClr val="bg2"/>
                </a:solidFill>
              </a:rPr>
              <a:t>propofol</a:t>
            </a:r>
            <a:r>
              <a:rPr lang="en-US" sz="2800" dirty="0">
                <a:solidFill>
                  <a:schemeClr val="bg2"/>
                </a:solidFill>
              </a:rPr>
              <a:t> may exert its painful effect by stimulating the </a:t>
            </a:r>
            <a:r>
              <a:rPr lang="en-US" sz="2800" dirty="0" err="1">
                <a:solidFill>
                  <a:schemeClr val="bg2"/>
                </a:solidFill>
              </a:rPr>
              <a:t>kallikrein-kinin</a:t>
            </a:r>
            <a:r>
              <a:rPr lang="en-US" sz="2800" dirty="0">
                <a:solidFill>
                  <a:schemeClr val="bg2"/>
                </a:solidFill>
              </a:rPr>
              <a:t> system, resulting in the generation of </a:t>
            </a:r>
            <a:r>
              <a:rPr lang="en-US" sz="2800" dirty="0" err="1">
                <a:solidFill>
                  <a:schemeClr val="bg2"/>
                </a:solidFill>
              </a:rPr>
              <a:t>bradykinin</a:t>
            </a:r>
            <a:r>
              <a:rPr lang="en-US" sz="2800" dirty="0">
                <a:solidFill>
                  <a:schemeClr val="bg2"/>
                </a:solidFill>
              </a:rPr>
              <a:t>, which stimulates intravascular </a:t>
            </a:r>
            <a:r>
              <a:rPr lang="en-US" sz="2800" dirty="0" err="1">
                <a:solidFill>
                  <a:schemeClr val="bg2"/>
                </a:solidFill>
              </a:rPr>
              <a:t>nociceptors</a:t>
            </a:r>
            <a:r>
              <a:rPr lang="en-US" sz="2800" dirty="0">
                <a:solidFill>
                  <a:schemeClr val="bg2"/>
                </a:solidFill>
              </a:rPr>
              <a:t>. </a:t>
            </a:r>
            <a:endParaRPr lang="en-US" sz="2800" dirty="0" smtClean="0">
              <a:solidFill>
                <a:schemeClr val="bg2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chemeClr val="bg2"/>
                </a:solidFill>
              </a:rPr>
              <a:t>Administration </a:t>
            </a:r>
            <a:r>
              <a:rPr lang="en-US" sz="2800" dirty="0">
                <a:solidFill>
                  <a:schemeClr val="bg2"/>
                </a:solidFill>
              </a:rPr>
              <a:t>of </a:t>
            </a:r>
            <a:r>
              <a:rPr lang="en-US" sz="2800" dirty="0" err="1">
                <a:solidFill>
                  <a:schemeClr val="bg2"/>
                </a:solidFill>
              </a:rPr>
              <a:t>nafamostat</a:t>
            </a:r>
            <a:r>
              <a:rPr lang="en-US" sz="2800" dirty="0">
                <a:solidFill>
                  <a:schemeClr val="bg2"/>
                </a:solidFill>
              </a:rPr>
              <a:t>, an inhibitor of </a:t>
            </a:r>
            <a:r>
              <a:rPr lang="en-US" sz="2800" dirty="0" err="1">
                <a:solidFill>
                  <a:schemeClr val="bg2"/>
                </a:solidFill>
              </a:rPr>
              <a:t>kallikrein</a:t>
            </a:r>
            <a:r>
              <a:rPr lang="en-US" sz="2800" dirty="0">
                <a:solidFill>
                  <a:schemeClr val="bg2"/>
                </a:solidFill>
              </a:rPr>
              <a:t>, before </a:t>
            </a:r>
            <a:r>
              <a:rPr lang="en-US" sz="2800" dirty="0" err="1">
                <a:solidFill>
                  <a:schemeClr val="bg2"/>
                </a:solidFill>
              </a:rPr>
              <a:t>propofol</a:t>
            </a:r>
            <a:r>
              <a:rPr lang="en-US" sz="2800" dirty="0">
                <a:solidFill>
                  <a:schemeClr val="bg2"/>
                </a:solidFill>
              </a:rPr>
              <a:t> injection has significantly decreased the incidence and severity of pain</a:t>
            </a:r>
          </a:p>
        </p:txBody>
      </p:sp>
    </p:spTree>
    <p:extLst>
      <p:ext uri="{BB962C8B-B14F-4D97-AF65-F5344CB8AC3E}">
        <p14:creationId xmlns:p14="http://schemas.microsoft.com/office/powerpoint/2010/main" val="14278220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Propofol</a:t>
            </a:r>
            <a:r>
              <a:rPr lang="en-US" dirty="0" smtClean="0">
                <a:solidFill>
                  <a:srgbClr val="FFFF00"/>
                </a:solidFill>
              </a:rPr>
              <a:t> in children ?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The role </a:t>
            </a:r>
            <a:r>
              <a:rPr lang="en-US" dirty="0" smtClean="0">
                <a:solidFill>
                  <a:schemeClr val="bg2"/>
                </a:solidFill>
              </a:rPr>
              <a:t>in </a:t>
            </a:r>
            <a:r>
              <a:rPr lang="en-US" dirty="0">
                <a:solidFill>
                  <a:schemeClr val="bg2"/>
                </a:solidFill>
              </a:rPr>
              <a:t>pediatric anesthesia is more controversial. </a:t>
            </a:r>
            <a:endParaRPr lang="en-US" dirty="0" smtClean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not </a:t>
            </a:r>
            <a:r>
              <a:rPr lang="en-US" dirty="0">
                <a:solidFill>
                  <a:schemeClr val="bg2"/>
                </a:solidFill>
              </a:rPr>
              <a:t>approved by the manufacturer for anesthesia in children less </a:t>
            </a:r>
            <a:r>
              <a:rPr lang="en-US" dirty="0" smtClean="0">
                <a:solidFill>
                  <a:schemeClr val="bg2"/>
                </a:solidFill>
              </a:rPr>
              <a:t>than 3 </a:t>
            </a:r>
            <a:r>
              <a:rPr lang="en-US" dirty="0">
                <a:solidFill>
                  <a:schemeClr val="bg2"/>
                </a:solidFill>
              </a:rPr>
              <a:t>years old or for sedation for intensive care or surgical and </a:t>
            </a:r>
            <a:r>
              <a:rPr lang="en-US" dirty="0" smtClean="0">
                <a:solidFill>
                  <a:schemeClr val="bg2"/>
                </a:solidFill>
              </a:rPr>
              <a:t>diagnostic procedures</a:t>
            </a:r>
            <a:r>
              <a:rPr lang="en-US" dirty="0">
                <a:solidFill>
                  <a:schemeClr val="bg2"/>
                </a:solidFill>
              </a:rPr>
              <a:t>. </a:t>
            </a:r>
            <a:endParaRPr lang="en-US" dirty="0" smtClean="0">
              <a:solidFill>
                <a:schemeClr val="bg2"/>
              </a:solidFill>
            </a:endParaRPr>
          </a:p>
          <a:p>
            <a:r>
              <a:rPr lang="en-US" dirty="0" err="1" smtClean="0">
                <a:solidFill>
                  <a:schemeClr val="bg2"/>
                </a:solidFill>
              </a:rPr>
              <a:t>Propofol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</a:rPr>
              <a:t>sedation was blamed for the deaths of several </a:t>
            </a:r>
            <a:r>
              <a:rPr lang="en-US" dirty="0" smtClean="0">
                <a:solidFill>
                  <a:schemeClr val="bg2"/>
                </a:solidFill>
              </a:rPr>
              <a:t>children with </a:t>
            </a:r>
            <a:r>
              <a:rPr lang="en-US" dirty="0">
                <a:solidFill>
                  <a:schemeClr val="bg2"/>
                </a:solidFill>
              </a:rPr>
              <a:t>respiratory tract infections, who developed severe </a:t>
            </a:r>
            <a:r>
              <a:rPr lang="en-US" dirty="0" err="1" smtClean="0">
                <a:solidFill>
                  <a:schemeClr val="bg2"/>
                </a:solidFill>
              </a:rPr>
              <a:t>acidosis,lipemia</a:t>
            </a:r>
            <a:r>
              <a:rPr lang="en-US" dirty="0">
                <a:solidFill>
                  <a:schemeClr val="bg2"/>
                </a:solidFill>
              </a:rPr>
              <a:t>, and multiple organ failure. </a:t>
            </a:r>
          </a:p>
        </p:txBody>
      </p:sp>
    </p:spTree>
    <p:extLst>
      <p:ext uri="{BB962C8B-B14F-4D97-AF65-F5344CB8AC3E}">
        <p14:creationId xmlns:p14="http://schemas.microsoft.com/office/powerpoint/2010/main" val="45274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Is </a:t>
            </a:r>
            <a:r>
              <a:rPr lang="en-US" sz="2400" b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propofol</a:t>
            </a:r>
            <a:r>
              <a:rPr lang="en-US" sz="24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safe for procedural sedation in children? A prospective evaluation of </a:t>
            </a:r>
            <a:r>
              <a:rPr lang="en-US" sz="2400" b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propofol</a:t>
            </a:r>
            <a:r>
              <a:rPr lang="en-US" sz="24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versus ketamine in pediatric critical care.</a:t>
            </a:r>
          </a:p>
          <a:p>
            <a:r>
              <a:rPr lang="en-US" sz="2400" u="sng" dirty="0" err="1">
                <a:solidFill>
                  <a:schemeClr val="tx2">
                    <a:lumMod val="20000"/>
                    <a:lumOff val="80000"/>
                  </a:schemeClr>
                </a:solidFill>
                <a:hlinkClick r:id="rId2"/>
              </a:rPr>
              <a:t>Vardi</a:t>
            </a:r>
            <a:r>
              <a:rPr lang="en-US" sz="2400" u="sng" dirty="0">
                <a:solidFill>
                  <a:schemeClr val="tx2">
                    <a:lumMod val="20000"/>
                    <a:lumOff val="80000"/>
                  </a:schemeClr>
                </a:solidFill>
                <a:hlinkClick r:id="rId2"/>
              </a:rPr>
              <a:t> A</a:t>
            </a:r>
            <a:r>
              <a:rPr lang="en-US" sz="2400" baseline="30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1</a:t>
            </a:r>
            <a:r>
              <a:rPr lang="en-US" sz="24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, </a:t>
            </a:r>
            <a:r>
              <a:rPr lang="en-US" sz="2400" u="sng" dirty="0">
                <a:solidFill>
                  <a:schemeClr val="tx2">
                    <a:lumMod val="20000"/>
                    <a:lumOff val="80000"/>
                  </a:schemeClr>
                </a:solidFill>
                <a:hlinkClick r:id="rId3"/>
              </a:rPr>
              <a:t>Salem Y</a:t>
            </a:r>
            <a:r>
              <a:rPr lang="en-US" sz="24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, </a:t>
            </a:r>
            <a:r>
              <a:rPr lang="en-US" sz="2400" u="sng" dirty="0" err="1">
                <a:solidFill>
                  <a:schemeClr val="tx2">
                    <a:lumMod val="20000"/>
                    <a:lumOff val="80000"/>
                  </a:schemeClr>
                </a:solidFill>
                <a:hlinkClick r:id="rId4"/>
              </a:rPr>
              <a:t>Padeh</a:t>
            </a:r>
            <a:r>
              <a:rPr lang="en-US" sz="2400" u="sng" dirty="0">
                <a:solidFill>
                  <a:schemeClr val="tx2">
                    <a:lumMod val="20000"/>
                    <a:lumOff val="80000"/>
                  </a:schemeClr>
                </a:solidFill>
                <a:hlinkClick r:id="rId4"/>
              </a:rPr>
              <a:t> S</a:t>
            </a:r>
            <a:r>
              <a:rPr lang="en-US" sz="24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, </a:t>
            </a:r>
            <a:r>
              <a:rPr lang="en-US" sz="2400" u="sng" dirty="0" err="1">
                <a:solidFill>
                  <a:schemeClr val="tx2">
                    <a:lumMod val="20000"/>
                    <a:lumOff val="80000"/>
                  </a:schemeClr>
                </a:solidFill>
                <a:hlinkClick r:id="rId5"/>
              </a:rPr>
              <a:t>Paret</a:t>
            </a:r>
            <a:r>
              <a:rPr lang="en-US" sz="2400" u="sng" dirty="0">
                <a:solidFill>
                  <a:schemeClr val="tx2">
                    <a:lumMod val="20000"/>
                    <a:lumOff val="80000"/>
                  </a:schemeClr>
                </a:solidFill>
                <a:hlinkClick r:id="rId5"/>
              </a:rPr>
              <a:t> G</a:t>
            </a:r>
            <a:r>
              <a:rPr lang="en-US" sz="24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, </a:t>
            </a:r>
            <a:r>
              <a:rPr lang="en-US" sz="2400" u="sng" dirty="0" err="1">
                <a:solidFill>
                  <a:schemeClr val="tx2">
                    <a:lumMod val="20000"/>
                    <a:lumOff val="80000"/>
                  </a:schemeClr>
                </a:solidFill>
                <a:hlinkClick r:id="rId6"/>
              </a:rPr>
              <a:t>Barzilay</a:t>
            </a:r>
            <a:r>
              <a:rPr lang="en-US" sz="2400" u="sng" dirty="0">
                <a:solidFill>
                  <a:schemeClr val="tx2">
                    <a:lumMod val="20000"/>
                    <a:lumOff val="80000"/>
                  </a:schemeClr>
                </a:solidFill>
                <a:hlinkClick r:id="rId6"/>
              </a:rPr>
              <a:t> Z</a:t>
            </a:r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.</a:t>
            </a:r>
          </a:p>
          <a:p>
            <a:endParaRPr lang="en-US" sz="24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fontAlgn="base"/>
            <a:r>
              <a:rPr lang="en-US" sz="2400" b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Propofol</a:t>
            </a:r>
            <a:r>
              <a:rPr lang="en-US" sz="24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-based sedation regimen for infants and children undergoing ambulatory magnetic resonance imaging</a:t>
            </a:r>
          </a:p>
          <a:p>
            <a:pPr fontAlgn="base"/>
            <a:r>
              <a:rPr lang="en-US" sz="2400" b="1" dirty="0">
                <a:solidFill>
                  <a:schemeClr val="tx2">
                    <a:lumMod val="20000"/>
                    <a:lumOff val="80000"/>
                  </a:schemeClr>
                </a:solidFill>
                <a:hlinkClick r:id="rId7"/>
              </a:rPr>
              <a:t>A.-M. </a:t>
            </a:r>
            <a:r>
              <a:rPr lang="en-US" sz="2400" b="1" dirty="0" err="1">
                <a:solidFill>
                  <a:schemeClr val="tx2">
                    <a:lumMod val="20000"/>
                    <a:lumOff val="80000"/>
                  </a:schemeClr>
                </a:solidFill>
                <a:hlinkClick r:id="rId7"/>
              </a:rPr>
              <a:t>Machata</a:t>
            </a:r>
            <a:r>
              <a:rPr lang="en-US" sz="2400" baseline="30000" dirty="0">
                <a:solidFill>
                  <a:schemeClr val="tx2">
                    <a:lumMod val="20000"/>
                    <a:lumOff val="80000"/>
                  </a:schemeClr>
                </a:solidFill>
                <a:hlinkClick r:id="rId8"/>
              </a:rPr>
              <a:t>*</a:t>
            </a:r>
            <a:r>
              <a:rPr lang="en-US" sz="24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, </a:t>
            </a:r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  <a:hlinkClick r:id="rId9"/>
              </a:rPr>
              <a:t>H</a:t>
            </a:r>
            <a:r>
              <a:rPr lang="en-US" sz="2400" b="1" dirty="0">
                <a:solidFill>
                  <a:schemeClr val="tx2">
                    <a:lumMod val="20000"/>
                    <a:lumOff val="80000"/>
                  </a:schemeClr>
                </a:solidFill>
                <a:hlinkClick r:id="rId9"/>
              </a:rPr>
              <a:t>. </a:t>
            </a:r>
            <a:r>
              <a:rPr lang="en-US" sz="2400" b="1" dirty="0" err="1">
                <a:solidFill>
                  <a:schemeClr val="tx2">
                    <a:lumMod val="20000"/>
                    <a:lumOff val="80000"/>
                  </a:schemeClr>
                </a:solidFill>
                <a:hlinkClick r:id="rId9"/>
              </a:rPr>
              <a:t>Willschke</a:t>
            </a:r>
            <a:r>
              <a:rPr lang="en-US" sz="24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, </a:t>
            </a:r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  <a:hlinkClick r:id="rId10"/>
              </a:rPr>
              <a:t>B</a:t>
            </a:r>
            <a:r>
              <a:rPr lang="en-US" sz="2400" b="1" dirty="0">
                <a:solidFill>
                  <a:schemeClr val="tx2">
                    <a:lumMod val="20000"/>
                    <a:lumOff val="80000"/>
                  </a:schemeClr>
                </a:solidFill>
                <a:hlinkClick r:id="rId10"/>
              </a:rPr>
              <a:t>. </a:t>
            </a:r>
            <a:r>
              <a:rPr lang="en-US" sz="2400" b="1" dirty="0" err="1">
                <a:solidFill>
                  <a:schemeClr val="tx2">
                    <a:lumMod val="20000"/>
                    <a:lumOff val="80000"/>
                  </a:schemeClr>
                </a:solidFill>
                <a:hlinkClick r:id="rId10"/>
              </a:rPr>
              <a:t>Kabon</a:t>
            </a:r>
            <a:r>
              <a:rPr lang="en-US" sz="24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, </a:t>
            </a:r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  <a:hlinkClick r:id="rId11"/>
              </a:rPr>
              <a:t>S</a:t>
            </a:r>
            <a:r>
              <a:rPr lang="en-US" sz="2400" b="1" dirty="0">
                <a:solidFill>
                  <a:schemeClr val="tx2">
                    <a:lumMod val="20000"/>
                    <a:lumOff val="80000"/>
                  </a:schemeClr>
                </a:solidFill>
                <a:hlinkClick r:id="rId11"/>
              </a:rPr>
              <a:t>. C. </a:t>
            </a:r>
            <a:r>
              <a:rPr lang="en-US" sz="2400" b="1" dirty="0" err="1">
                <a:solidFill>
                  <a:schemeClr val="tx2">
                    <a:lumMod val="20000"/>
                    <a:lumOff val="80000"/>
                  </a:schemeClr>
                </a:solidFill>
                <a:hlinkClick r:id="rId11"/>
              </a:rPr>
              <a:t>Kettner</a:t>
            </a:r>
            <a:r>
              <a:rPr lang="en-US" sz="20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 </a:t>
            </a:r>
            <a:endParaRPr lang="en-US" sz="2000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fontAlgn="base"/>
            <a:endParaRPr lang="en-US" sz="20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fontAlgn="base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British </a:t>
            </a:r>
            <a:r>
              <a:rPr lang="en-US" sz="24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Journal of </a:t>
            </a:r>
            <a:r>
              <a:rPr lang="en-US" sz="24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Anaesthesia</a:t>
            </a:r>
            <a:r>
              <a:rPr lang="en-US" sz="24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94 (5): 630–5 (2005) </a:t>
            </a:r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PAEDIATRIC </a:t>
            </a:r>
            <a:r>
              <a:rPr lang="en-US" sz="24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ANAESTHESIA </a:t>
            </a:r>
            <a:r>
              <a:rPr lang="en-US" sz="24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Propofol</a:t>
            </a:r>
            <a:r>
              <a:rPr lang="en-US" sz="24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6% as sedative in children under 2 years of age following major craniofacial surgery</a:t>
            </a:r>
          </a:p>
          <a:p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But Ok – lot of studies 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30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Lactic acidosis or </a:t>
            </a:r>
            <a:r>
              <a:rPr lang="en-US" dirty="0" err="1">
                <a:solidFill>
                  <a:srgbClr val="FFFF00"/>
                </a:solidFill>
              </a:rPr>
              <a:t>propofol</a:t>
            </a:r>
            <a:r>
              <a:rPr lang="en-US" dirty="0">
                <a:solidFill>
                  <a:srgbClr val="FFFF00"/>
                </a:solidFill>
              </a:rPr>
              <a:t> infusion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in </a:t>
            </a:r>
            <a:r>
              <a:rPr lang="en-US" dirty="0">
                <a:solidFill>
                  <a:srgbClr val="FFFF00"/>
                </a:solidFill>
              </a:rPr>
              <a:t>pediatric and adult patients receiving prolonged high-dose infusions of </a:t>
            </a:r>
            <a:r>
              <a:rPr lang="en-US" dirty="0" err="1">
                <a:solidFill>
                  <a:srgbClr val="FFFF00"/>
                </a:solidFill>
              </a:rPr>
              <a:t>propofol</a:t>
            </a:r>
            <a:r>
              <a:rPr lang="en-US" dirty="0">
                <a:solidFill>
                  <a:srgbClr val="FFFF00"/>
                </a:solidFill>
              </a:rPr>
              <a:t> (&gt;75 µg/kg per minute) for longer than 24 hours.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Unexpected refractory </a:t>
            </a:r>
            <a:r>
              <a:rPr lang="en-US" dirty="0" err="1" smtClean="0">
                <a:solidFill>
                  <a:srgbClr val="FFFF00"/>
                </a:solidFill>
              </a:rPr>
              <a:t>bradycardia</a:t>
            </a:r>
            <a:r>
              <a:rPr lang="en-US" dirty="0" smtClean="0">
                <a:solidFill>
                  <a:srgbClr val="FFFF00"/>
                </a:solidFill>
              </a:rPr>
              <a:t> occurring </a:t>
            </a:r>
            <a:r>
              <a:rPr lang="en-US" dirty="0">
                <a:solidFill>
                  <a:srgbClr val="FFFF00"/>
                </a:solidFill>
              </a:rPr>
              <a:t>during </a:t>
            </a:r>
            <a:r>
              <a:rPr lang="en-US" dirty="0" err="1">
                <a:solidFill>
                  <a:srgbClr val="FFFF00"/>
                </a:solidFill>
              </a:rPr>
              <a:t>propofol</a:t>
            </a:r>
            <a:r>
              <a:rPr lang="en-US" dirty="0">
                <a:solidFill>
                  <a:srgbClr val="FFFF00"/>
                </a:solidFill>
              </a:rPr>
              <a:t> anesthesia should prompt a laboratory evaluation for possible metabolic (lactic) acidosis</a:t>
            </a:r>
            <a:r>
              <a:rPr lang="en-US" dirty="0" smtClean="0">
                <a:solidFill>
                  <a:srgbClr val="FFFF00"/>
                </a:solidFill>
              </a:rPr>
              <a:t>.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14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PRIS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Associated high lactate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High TGL </a:t>
            </a:r>
          </a:p>
          <a:p>
            <a:r>
              <a:rPr lang="en-US" dirty="0" err="1" smtClean="0">
                <a:solidFill>
                  <a:schemeClr val="bg2"/>
                </a:solidFill>
              </a:rPr>
              <a:t>Lipemic</a:t>
            </a:r>
            <a:r>
              <a:rPr lang="en-US" dirty="0" smtClean="0">
                <a:solidFill>
                  <a:schemeClr val="bg2"/>
                </a:solidFill>
              </a:rPr>
              <a:t> plasma</a:t>
            </a:r>
          </a:p>
          <a:p>
            <a:r>
              <a:rPr lang="en-US" dirty="0" err="1" smtClean="0">
                <a:solidFill>
                  <a:schemeClr val="bg2"/>
                </a:solidFill>
              </a:rPr>
              <a:t>rhabdomyolysis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</a:rPr>
              <a:t>or </a:t>
            </a:r>
            <a:r>
              <a:rPr lang="en-US" dirty="0" err="1" smtClean="0">
                <a:solidFill>
                  <a:schemeClr val="bg2"/>
                </a:solidFill>
              </a:rPr>
              <a:t>myoglobinuria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</a:p>
          <a:p>
            <a:endParaRPr lang="en-US" dirty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3 days after usually 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26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Etiopathology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</a:rPr>
              <a:t>A measurement of arterial blood gases and serum lactate concentrations is recommended. </a:t>
            </a:r>
            <a:endParaRPr lang="en-US" sz="2800" dirty="0" smtClean="0">
              <a:solidFill>
                <a:srgbClr val="FFFF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FFFF00"/>
                </a:solidFill>
              </a:rPr>
              <a:t>Metabolic </a:t>
            </a:r>
            <a:r>
              <a:rPr lang="en-US" sz="2800" dirty="0">
                <a:solidFill>
                  <a:srgbClr val="FFFF00"/>
                </a:solidFill>
              </a:rPr>
              <a:t>acidosis in its early stages is reversible with discontinuation of </a:t>
            </a:r>
            <a:r>
              <a:rPr lang="en-US" sz="2800" dirty="0" err="1">
                <a:solidFill>
                  <a:srgbClr val="FFFF00"/>
                </a:solidFill>
              </a:rPr>
              <a:t>propofol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administration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rgbClr val="FFFF00"/>
                </a:solidFill>
              </a:rPr>
              <a:t>The mechanism </a:t>
            </a:r>
            <a:r>
              <a:rPr lang="en-US" sz="2800" dirty="0" smtClean="0">
                <a:solidFill>
                  <a:srgbClr val="FFFF00"/>
                </a:solidFill>
              </a:rPr>
              <a:t>is </a:t>
            </a:r>
            <a:r>
              <a:rPr lang="en-US" sz="2800" dirty="0">
                <a:solidFill>
                  <a:srgbClr val="FFFF00"/>
                </a:solidFill>
              </a:rPr>
              <a:t>unclear but may reflect a poisoning (</a:t>
            </a:r>
            <a:r>
              <a:rPr lang="en-US" sz="2800" dirty="0" err="1">
                <a:solidFill>
                  <a:srgbClr val="FFFF00"/>
                </a:solidFill>
              </a:rPr>
              <a:t>cytopathic</a:t>
            </a:r>
            <a:r>
              <a:rPr lang="en-US" sz="2800" dirty="0">
                <a:solidFill>
                  <a:srgbClr val="FFFF00"/>
                </a:solidFill>
              </a:rPr>
              <a:t> hypoxia) of the electron transport chain and impaired oxidation of long-chain fatty acids by </a:t>
            </a:r>
            <a:r>
              <a:rPr lang="en-US" sz="2800" dirty="0" err="1">
                <a:solidFill>
                  <a:srgbClr val="FFFF00"/>
                </a:solidFill>
              </a:rPr>
              <a:t>propofol</a:t>
            </a:r>
            <a:r>
              <a:rPr lang="en-US" sz="2800" dirty="0">
                <a:solidFill>
                  <a:srgbClr val="FFFF00"/>
                </a:solidFill>
              </a:rPr>
              <a:t> or a </a:t>
            </a:r>
            <a:r>
              <a:rPr lang="en-US" sz="2800" dirty="0" err="1">
                <a:solidFill>
                  <a:srgbClr val="FFFF00"/>
                </a:solidFill>
              </a:rPr>
              <a:t>propofol</a:t>
            </a:r>
            <a:r>
              <a:rPr lang="en-US" sz="2800" dirty="0">
                <a:solidFill>
                  <a:srgbClr val="FFFF00"/>
                </a:solidFill>
              </a:rPr>
              <a:t> metabolite in uniquely susceptible patients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8659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The differential 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suspected </a:t>
            </a:r>
            <a:r>
              <a:rPr lang="en-US" dirty="0">
                <a:solidFill>
                  <a:srgbClr val="FFFF00"/>
                </a:solidFill>
              </a:rPr>
              <a:t>includes </a:t>
            </a:r>
            <a:r>
              <a:rPr lang="en-US" b="1" dirty="0" err="1">
                <a:solidFill>
                  <a:srgbClr val="FFFF00"/>
                </a:solidFill>
              </a:rPr>
              <a:t>hyperchloremic</a:t>
            </a:r>
            <a:r>
              <a:rPr lang="en-US" b="1" dirty="0">
                <a:solidFill>
                  <a:srgbClr val="FFFF00"/>
                </a:solidFill>
              </a:rPr>
              <a:t> metabolic </a:t>
            </a:r>
            <a:r>
              <a:rPr lang="en-US" dirty="0">
                <a:solidFill>
                  <a:srgbClr val="FFFF00"/>
                </a:solidFill>
              </a:rPr>
              <a:t>acidosis associated with large volume infusions of 0.9% saline 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metabolic </a:t>
            </a:r>
            <a:r>
              <a:rPr lang="en-US" dirty="0">
                <a:solidFill>
                  <a:srgbClr val="FFFF00"/>
                </a:solidFill>
              </a:rPr>
              <a:t>acidosis associated with the excessive generation of organic acids, such as lactate and ketones (</a:t>
            </a:r>
            <a:r>
              <a:rPr lang="en-US" b="1" dirty="0">
                <a:solidFill>
                  <a:srgbClr val="FFFF00"/>
                </a:solidFill>
              </a:rPr>
              <a:t>diabetic acidosis, release of a tourniquet).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55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Chemistry 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2,6 ­Di­ </a:t>
            </a:r>
            <a:r>
              <a:rPr lang="en-US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isopropylphenol</a:t>
            </a: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propofol</a:t>
            </a: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(10 mg/mL) was reintroduced as an egg lecithin emulsion formulation (</a:t>
            </a:r>
            <a:r>
              <a:rPr lang="en-US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Diprivan</a:t>
            </a: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), consisting of </a:t>
            </a:r>
          </a:p>
          <a:p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10% soybean oil, </a:t>
            </a:r>
          </a:p>
          <a:p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2.25% glycerol, </a:t>
            </a:r>
          </a:p>
          <a:p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1.2% egg phosphatide. </a:t>
            </a:r>
            <a:endParaRPr lang="en-US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941618"/>
            <a:ext cx="31242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472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if PRIS , prevention and treatment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Suspicion and  monitoring of lactate and </a:t>
            </a:r>
            <a:r>
              <a:rPr lang="en-US" sz="28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creatine</a:t>
            </a:r>
            <a:r>
              <a:rPr lang="en-US" sz="2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kinase levels </a:t>
            </a:r>
          </a:p>
          <a:p>
            <a:r>
              <a:rPr lang="en-US" sz="2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Stop </a:t>
            </a:r>
            <a:r>
              <a:rPr lang="en-US" sz="28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propofol</a:t>
            </a:r>
            <a:r>
              <a:rPr lang="en-US" sz="2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</a:p>
          <a:p>
            <a:r>
              <a:rPr lang="en-US" sz="2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High carbohydrate therapy </a:t>
            </a:r>
          </a:p>
          <a:p>
            <a:r>
              <a:rPr lang="en-US" sz="2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Inotropes ? </a:t>
            </a:r>
          </a:p>
          <a:p>
            <a:r>
              <a:rPr lang="en-US" sz="2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Usually ECMO </a:t>
            </a:r>
          </a:p>
          <a:p>
            <a:r>
              <a:rPr lang="en-US" sz="2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18 -20 % mortality </a:t>
            </a:r>
            <a:endParaRPr lang="en-US" sz="28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0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Contraindications 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chemeClr val="bg2"/>
                </a:solidFill>
              </a:rPr>
              <a:t>contraindicated</a:t>
            </a:r>
            <a:r>
              <a:rPr lang="en-US" dirty="0">
                <a:solidFill>
                  <a:schemeClr val="bg2"/>
                </a:solidFill>
              </a:rPr>
              <a:t> in patients with a known hypersensitivity to </a:t>
            </a:r>
            <a:r>
              <a:rPr lang="en-US" b="1" dirty="0" err="1">
                <a:solidFill>
                  <a:schemeClr val="bg2"/>
                </a:solidFill>
              </a:rPr>
              <a:t>propofol</a:t>
            </a:r>
            <a:r>
              <a:rPr lang="en-US" dirty="0">
                <a:solidFill>
                  <a:schemeClr val="bg2"/>
                </a:solidFill>
              </a:rPr>
              <a:t> or any of </a:t>
            </a:r>
            <a:r>
              <a:rPr lang="en-US" dirty="0" smtClean="0">
                <a:solidFill>
                  <a:schemeClr val="bg2"/>
                </a:solidFill>
              </a:rPr>
              <a:t>Injectable </a:t>
            </a:r>
            <a:r>
              <a:rPr lang="en-US" dirty="0">
                <a:solidFill>
                  <a:schemeClr val="bg2"/>
                </a:solidFill>
              </a:rPr>
              <a:t>Emulsion components</a:t>
            </a:r>
            <a:r>
              <a:rPr lang="en-US" dirty="0" smtClean="0">
                <a:solidFill>
                  <a:schemeClr val="bg2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/>
                </a:solidFill>
              </a:rPr>
              <a:t>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Injectable </a:t>
            </a:r>
            <a:r>
              <a:rPr lang="en-US" dirty="0">
                <a:solidFill>
                  <a:schemeClr val="bg2"/>
                </a:solidFill>
              </a:rPr>
              <a:t>Emulsion is </a:t>
            </a:r>
            <a:r>
              <a:rPr lang="en-US" b="1" dirty="0">
                <a:solidFill>
                  <a:schemeClr val="bg2"/>
                </a:solidFill>
              </a:rPr>
              <a:t>contraindicated</a:t>
            </a:r>
            <a:r>
              <a:rPr lang="en-US" dirty="0">
                <a:solidFill>
                  <a:schemeClr val="bg2"/>
                </a:solidFill>
              </a:rPr>
              <a:t> in patients with allergies to eggs, egg products, soybeans or soy products</a:t>
            </a:r>
            <a:r>
              <a:rPr lang="en-US" dirty="0" smtClean="0">
                <a:solidFill>
                  <a:schemeClr val="bg2"/>
                </a:solidFill>
              </a:rPr>
              <a:t>.</a:t>
            </a:r>
          </a:p>
          <a:p>
            <a:endParaRPr lang="en-US" u="sng" dirty="0" smtClean="0">
              <a:solidFill>
                <a:schemeClr val="bg2"/>
              </a:solidFill>
              <a:hlinkClick r:id="rId2"/>
            </a:endParaRPr>
          </a:p>
          <a:p>
            <a:endParaRPr lang="en-US" u="sng" dirty="0">
              <a:solidFill>
                <a:schemeClr val="bg2"/>
              </a:solidFill>
              <a:hlinkClick r:id="rId2"/>
            </a:endParaRPr>
          </a:p>
          <a:p>
            <a:r>
              <a:rPr lang="en-US" u="sng" dirty="0" smtClean="0">
                <a:solidFill>
                  <a:schemeClr val="bg2"/>
                </a:solidFill>
                <a:hlinkClick r:id="rId2"/>
              </a:rPr>
              <a:t>No </a:t>
            </a:r>
            <a:r>
              <a:rPr lang="en-US" u="sng" dirty="0">
                <a:solidFill>
                  <a:schemeClr val="bg2"/>
                </a:solidFill>
                <a:hlinkClick r:id="rId2"/>
              </a:rPr>
              <a:t>evidence for contraindications to the use of </a:t>
            </a:r>
            <a:r>
              <a:rPr lang="en-US" u="sng" dirty="0" err="1">
                <a:solidFill>
                  <a:schemeClr val="bg2"/>
                </a:solidFill>
                <a:hlinkClick r:id="rId2"/>
              </a:rPr>
              <a:t>propofol</a:t>
            </a:r>
            <a:r>
              <a:rPr lang="en-US" u="sng" dirty="0">
                <a:solidFill>
                  <a:schemeClr val="bg2"/>
                </a:solidFill>
                <a:hlinkClick r:id="rId2"/>
              </a:rPr>
              <a:t> in adults ...</a:t>
            </a:r>
            <a:endParaRPr lang="en-US" dirty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by </a:t>
            </a:r>
            <a:r>
              <a:rPr lang="en-US" dirty="0">
                <a:solidFill>
                  <a:schemeClr val="bg2"/>
                </a:solidFill>
              </a:rPr>
              <a:t>LL </a:t>
            </a:r>
            <a:r>
              <a:rPr lang="en-US" dirty="0" err="1">
                <a:solidFill>
                  <a:schemeClr val="bg2"/>
                </a:solidFill>
              </a:rPr>
              <a:t>Asserhøj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- - ‎Br </a:t>
            </a:r>
            <a:r>
              <a:rPr lang="en-US" dirty="0">
                <a:solidFill>
                  <a:schemeClr val="bg2"/>
                </a:solidFill>
              </a:rPr>
              <a:t>J </a:t>
            </a:r>
            <a:r>
              <a:rPr lang="en-US" dirty="0" err="1">
                <a:solidFill>
                  <a:schemeClr val="bg2"/>
                </a:solidFill>
              </a:rPr>
              <a:t>Anaesth</a:t>
            </a:r>
            <a:r>
              <a:rPr lang="en-US" dirty="0">
                <a:solidFill>
                  <a:schemeClr val="bg2"/>
                </a:solidFill>
              </a:rPr>
              <a:t>. 2016 Jan;116(1):77-82. </a:t>
            </a:r>
            <a:endParaRPr lang="en-US" dirty="0" smtClean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No </a:t>
            </a:r>
            <a:r>
              <a:rPr lang="en-US" dirty="0">
                <a:solidFill>
                  <a:schemeClr val="bg2"/>
                </a:solidFill>
              </a:rPr>
              <a:t>evidence for </a:t>
            </a:r>
            <a:r>
              <a:rPr lang="en-US" b="1" dirty="0">
                <a:solidFill>
                  <a:schemeClr val="bg2"/>
                </a:solidFill>
              </a:rPr>
              <a:t>contraindications</a:t>
            </a:r>
            <a:r>
              <a:rPr lang="en-US" dirty="0">
                <a:solidFill>
                  <a:schemeClr val="bg2"/>
                </a:solidFill>
              </a:rPr>
              <a:t> to the use of </a:t>
            </a:r>
            <a:r>
              <a:rPr lang="en-US" b="1" dirty="0" err="1">
                <a:solidFill>
                  <a:schemeClr val="bg2"/>
                </a:solidFill>
              </a:rPr>
              <a:t>propofol</a:t>
            </a:r>
            <a:r>
              <a:rPr lang="en-US" dirty="0">
                <a:solidFill>
                  <a:schemeClr val="bg2"/>
                </a:solidFill>
              </a:rPr>
              <a:t> in adults allergic to egg, soy or peanut†.</a:t>
            </a:r>
          </a:p>
          <a:p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69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chemeClr val="bg2"/>
                </a:solidFill>
              </a:rPr>
              <a:t>Propofol</a:t>
            </a:r>
            <a:r>
              <a:rPr lang="en-US" dirty="0">
                <a:solidFill>
                  <a:schemeClr val="bg2"/>
                </a:solidFill>
              </a:rPr>
              <a:t> in pregnancy </a:t>
            </a:r>
            <a:br>
              <a:rPr lang="en-US" dirty="0">
                <a:solidFill>
                  <a:schemeClr val="bg2"/>
                </a:solidFill>
              </a:rPr>
            </a:b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Some reservations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Crosses placenta and cause problems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Grade C approval by the manufacturer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Some studies have proven safety </a:t>
            </a:r>
          </a:p>
          <a:p>
            <a:endParaRPr lang="en-US" dirty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Yes , we can use when benefits outweigh risks  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382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Who is this and how he died ? 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25" y="1977231"/>
            <a:ext cx="5619750" cy="377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71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2"/>
                </a:solidFill>
              </a:rPr>
              <a:t>Fospropofol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2"/>
                </a:solidFill>
              </a:rPr>
              <a:t>Fospropofol</a:t>
            </a:r>
            <a:r>
              <a:rPr lang="en-US" dirty="0">
                <a:solidFill>
                  <a:schemeClr val="bg2"/>
                </a:solidFill>
              </a:rPr>
              <a:t> is a water-soluble </a:t>
            </a:r>
            <a:r>
              <a:rPr lang="en-US" dirty="0" err="1">
                <a:solidFill>
                  <a:schemeClr val="bg2"/>
                </a:solidFill>
              </a:rPr>
              <a:t>prodrug</a:t>
            </a:r>
            <a:r>
              <a:rPr lang="en-US" dirty="0">
                <a:solidFill>
                  <a:schemeClr val="bg2"/>
                </a:solidFill>
              </a:rPr>
              <a:t> of </a:t>
            </a:r>
            <a:r>
              <a:rPr lang="en-US" dirty="0" err="1">
                <a:solidFill>
                  <a:schemeClr val="bg2"/>
                </a:solidFill>
              </a:rPr>
              <a:t>propofol</a:t>
            </a:r>
            <a:r>
              <a:rPr lang="en-US" dirty="0">
                <a:solidFill>
                  <a:schemeClr val="bg2"/>
                </a:solidFill>
              </a:rPr>
              <a:t>. It is metabolized by alkaline phosphatases in the liver to yield </a:t>
            </a:r>
            <a:r>
              <a:rPr lang="en-US" dirty="0" err="1">
                <a:solidFill>
                  <a:schemeClr val="bg2"/>
                </a:solidFill>
              </a:rPr>
              <a:t>propofol</a:t>
            </a:r>
            <a:r>
              <a:rPr lang="en-US" dirty="0">
                <a:solidFill>
                  <a:schemeClr val="bg2"/>
                </a:solidFill>
              </a:rPr>
              <a:t>, phosphate, and </a:t>
            </a:r>
            <a:r>
              <a:rPr lang="en-US" dirty="0" smtClean="0">
                <a:solidFill>
                  <a:schemeClr val="bg2"/>
                </a:solidFill>
              </a:rPr>
              <a:t>formaldehyde</a:t>
            </a:r>
          </a:p>
          <a:p>
            <a:endParaRPr lang="en-US" dirty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Not a lipid preparation 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24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7" y="1824831"/>
            <a:ext cx="5572125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441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err="1">
                <a:solidFill>
                  <a:srgbClr val="FFFF00"/>
                </a:solidFill>
              </a:rPr>
              <a:t>Fospropofol</a:t>
            </a:r>
            <a:r>
              <a:rPr lang="en-US" sz="2800" dirty="0">
                <a:solidFill>
                  <a:srgbClr val="FFFF00"/>
                </a:solidFill>
              </a:rPr>
              <a:t> is approved for procedural sedation. </a:t>
            </a:r>
            <a:endParaRPr lang="en-US" sz="2800" dirty="0" smtClean="0">
              <a:solidFill>
                <a:srgbClr val="FFFF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FFFF00"/>
                </a:solidFill>
              </a:rPr>
              <a:t>The </a:t>
            </a:r>
            <a:r>
              <a:rPr lang="en-US" sz="2800" dirty="0">
                <a:solidFill>
                  <a:srgbClr val="FFFF00"/>
                </a:solidFill>
              </a:rPr>
              <a:t>recommended dose is 6.5 mg/kg administered as a bolus, followed by intermittent bolus doses of 1.5 </a:t>
            </a:r>
            <a:r>
              <a:rPr lang="en-US" sz="2800" dirty="0" smtClean="0">
                <a:solidFill>
                  <a:srgbClr val="FFFF00"/>
                </a:solidFill>
              </a:rPr>
              <a:t>mg/kg.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FFFF00"/>
                </a:solidFill>
              </a:rPr>
              <a:t>4-8 minutes is the onset 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64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Procedural sedation </a:t>
            </a:r>
          </a:p>
          <a:p>
            <a:r>
              <a:rPr lang="en-US" dirty="0" err="1" smtClean="0">
                <a:solidFill>
                  <a:schemeClr val="bg2"/>
                </a:solidFill>
              </a:rPr>
              <a:t>Scopies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</a:p>
          <a:p>
            <a:endParaRPr lang="en-US" dirty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Fentanyl 1 </a:t>
            </a:r>
            <a:r>
              <a:rPr lang="en-US" dirty="0" err="1" smtClean="0">
                <a:solidFill>
                  <a:schemeClr val="bg2"/>
                </a:solidFill>
              </a:rPr>
              <a:t>mic</a:t>
            </a:r>
            <a:r>
              <a:rPr lang="en-US" dirty="0" smtClean="0">
                <a:solidFill>
                  <a:schemeClr val="bg2"/>
                </a:solidFill>
              </a:rPr>
              <a:t> / kg followed by </a:t>
            </a:r>
            <a:r>
              <a:rPr lang="en-US" dirty="0" err="1" smtClean="0">
                <a:solidFill>
                  <a:schemeClr val="bg2"/>
                </a:solidFill>
              </a:rPr>
              <a:t>fos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propofol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CNS </a:t>
            </a:r>
            <a:r>
              <a:rPr lang="en-US" dirty="0" err="1" smtClean="0">
                <a:solidFill>
                  <a:schemeClr val="bg2"/>
                </a:solidFill>
              </a:rPr>
              <a:t>resp</a:t>
            </a:r>
            <a:r>
              <a:rPr lang="en-US" dirty="0" smtClean="0">
                <a:solidFill>
                  <a:schemeClr val="bg2"/>
                </a:solidFill>
              </a:rPr>
              <a:t> CVS actions will be there 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30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 </a:t>
            </a:r>
            <a:r>
              <a:rPr lang="en-US" dirty="0" err="1">
                <a:solidFill>
                  <a:schemeClr val="bg2"/>
                </a:solidFill>
              </a:rPr>
              <a:t>Fospropofol</a:t>
            </a:r>
            <a:r>
              <a:rPr lang="en-US" dirty="0">
                <a:solidFill>
                  <a:schemeClr val="bg2"/>
                </a:solidFill>
              </a:rPr>
              <a:t> is not recommended for use in labor, caesarean section deliveries, nursing mothers </a:t>
            </a:r>
            <a:endParaRPr lang="en-US" dirty="0" smtClean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patients </a:t>
            </a:r>
            <a:r>
              <a:rPr lang="en-US" dirty="0">
                <a:solidFill>
                  <a:schemeClr val="bg2"/>
                </a:solidFill>
              </a:rPr>
              <a:t>&lt;18 years as its safety is not yet </a:t>
            </a:r>
            <a:r>
              <a:rPr lang="en-US" dirty="0" smtClean="0">
                <a:solidFill>
                  <a:schemeClr val="bg2"/>
                </a:solidFill>
              </a:rPr>
              <a:t>established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Less painful but cough and </a:t>
            </a:r>
            <a:r>
              <a:rPr lang="en-US" dirty="0" err="1" smtClean="0">
                <a:solidFill>
                  <a:schemeClr val="bg2"/>
                </a:solidFill>
              </a:rPr>
              <a:t>paresthesia</a:t>
            </a:r>
            <a:r>
              <a:rPr lang="en-US" dirty="0" smtClean="0">
                <a:solidFill>
                  <a:schemeClr val="bg2"/>
                </a:solidFill>
              </a:rPr>
              <a:t> may come 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1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Summary 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Chemistry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Pharmacokinetics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Effects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Side effects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Contraindications ? </a:t>
            </a:r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2050" name="Picture 2" descr="C:\Users\parthasarathy\Pictures\actress 1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676400"/>
            <a:ext cx="237106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72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Ampofol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More recently, a lower-lipid formulation of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propofol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has been introduced into clinical practice 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The increased “free” fraction of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propofol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leads to increased pain when it is injected into small veins. Therefore, it is important to add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lidocaine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to the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Ampofol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formulation to minimize the pain on injection. </a:t>
            </a:r>
          </a:p>
          <a:p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14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Aquavan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 new water-soluble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prodrug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of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propofol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This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prodrug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is rapidly hydrolyzed by plasma alkaline phosphatases in the circulation to release free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propofol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It has a slower onset but a similar recovery profile. 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does not produce injection site discomfort, a transient burning sensation has been reported in the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perineal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region following IV injection.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32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Chemistry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Egg lecithin – iatrogenic sepsis 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0.005% ethylene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diamine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tetraacetic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acid (EDTA), 0.025%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metabisulfite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or 0.1% benzyl alcohol.-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bacteriocide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preservative 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Propofol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undergoes dimerization and oxidation to a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quinone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when exposed to oxygen. – </a:t>
            </a:r>
            <a:r>
              <a:rPr lang="en-US" dirty="0" smtClean="0">
                <a:solidFill>
                  <a:srgbClr val="FFFF00"/>
                </a:solidFill>
              </a:rPr>
              <a:t>yellow color 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Open to atmosphere – maximum six hours 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20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Chemistry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1 % solution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Milky white viscous preparation 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Rarely 2 % solution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0.5 % solution for pediatric use </a:t>
            </a:r>
          </a:p>
          <a:p>
            <a:r>
              <a:rPr lang="en-US" dirty="0">
                <a:solidFill>
                  <a:srgbClr val="FFFF00"/>
                </a:solidFill>
              </a:rPr>
              <a:t>Sodium salt, to be diluted in water or saline to create 1% solution, pH &gt;10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pKa</a:t>
            </a:r>
            <a:r>
              <a:rPr lang="en-US" dirty="0" smtClean="0">
                <a:solidFill>
                  <a:srgbClr val="FFFF00"/>
                </a:solidFill>
              </a:rPr>
              <a:t> - 11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50 ml </a:t>
            </a:r>
            <a:r>
              <a:rPr lang="en-US" dirty="0" err="1" smtClean="0">
                <a:solidFill>
                  <a:srgbClr val="FFFF00"/>
                </a:solidFill>
              </a:rPr>
              <a:t>dispo</a:t>
            </a:r>
            <a:r>
              <a:rPr lang="en-US" dirty="0" smtClean="0">
                <a:solidFill>
                  <a:srgbClr val="FFFF00"/>
                </a:solidFill>
              </a:rPr>
              <a:t> syringes preloaded available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52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2"/>
                </a:solidFill>
              </a:rPr>
              <a:t>Propofol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Highly lipid soluble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98% protein bound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Redistribution 3-5 minutes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T half is 4-6 hours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Clearance is </a:t>
            </a:r>
            <a:r>
              <a:rPr lang="en-US" dirty="0" err="1" smtClean="0">
                <a:solidFill>
                  <a:schemeClr val="bg2"/>
                </a:solidFill>
              </a:rPr>
              <a:t>approx</a:t>
            </a:r>
            <a:r>
              <a:rPr lang="en-US" dirty="0" smtClean="0">
                <a:solidFill>
                  <a:schemeClr val="bg2"/>
                </a:solidFill>
              </a:rPr>
              <a:t> ten times higher 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87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MECHANISM 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relatively selective modulator of γ-</a:t>
            </a:r>
            <a:r>
              <a:rPr lang="en-US" dirty="0" err="1" smtClean="0">
                <a:solidFill>
                  <a:srgbClr val="FFFF00"/>
                </a:solidFill>
              </a:rPr>
              <a:t>aminobutyric</a:t>
            </a:r>
            <a:r>
              <a:rPr lang="en-US" dirty="0" smtClean="0">
                <a:solidFill>
                  <a:srgbClr val="FFFF00"/>
                </a:solidFill>
              </a:rPr>
              <a:t> acid (GABA</a:t>
            </a:r>
            <a:r>
              <a:rPr lang="en-US" baseline="-25000" dirty="0" smtClean="0">
                <a:solidFill>
                  <a:srgbClr val="FFFF00"/>
                </a:solidFill>
              </a:rPr>
              <a:t>A</a:t>
            </a:r>
            <a:r>
              <a:rPr lang="en-US" dirty="0" smtClean="0">
                <a:solidFill>
                  <a:srgbClr val="FFFF00"/>
                </a:solidFill>
              </a:rPr>
              <a:t>) receptors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transmembrane</a:t>
            </a:r>
            <a:r>
              <a:rPr lang="en-US" dirty="0" smtClean="0">
                <a:solidFill>
                  <a:srgbClr val="FFFF00"/>
                </a:solidFill>
              </a:rPr>
              <a:t> chloride conductance increases,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hyperpolarization of the postsynaptic cell membrane and functional inhibition of the postsynaptic neuron.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does not appear to modulate other ligand gated ion channels at clinically relevant concentrations.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06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1903</TotalTime>
  <Words>1357</Words>
  <Application>Microsoft Office PowerPoint</Application>
  <PresentationFormat>On-screen Show (4:3)</PresentationFormat>
  <Paragraphs>190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Propofol </vt:lpstr>
      <vt:lpstr>History </vt:lpstr>
      <vt:lpstr>Chemistry </vt:lpstr>
      <vt:lpstr>Ampofol</vt:lpstr>
      <vt:lpstr>Aquavan</vt:lpstr>
      <vt:lpstr>Chemistry </vt:lpstr>
      <vt:lpstr>Chemistry </vt:lpstr>
      <vt:lpstr>Propofol </vt:lpstr>
      <vt:lpstr>MECHANISM </vt:lpstr>
      <vt:lpstr>Kinetics </vt:lpstr>
      <vt:lpstr>Propofol (1%)  </vt:lpstr>
      <vt:lpstr>CP50 </vt:lpstr>
      <vt:lpstr>PowerPoint Presentation</vt:lpstr>
      <vt:lpstr>Thio – action is same – but some differences √</vt:lpstr>
      <vt:lpstr>When to stop ? </vt:lpstr>
      <vt:lpstr>Propofol – RS </vt:lpstr>
      <vt:lpstr>CVS</vt:lpstr>
      <vt:lpstr>Other Effects</vt:lpstr>
      <vt:lpstr>Other Effects</vt:lpstr>
      <vt:lpstr>Infusions </vt:lpstr>
      <vt:lpstr>TCI pumps </vt:lpstr>
      <vt:lpstr>Side effects </vt:lpstr>
      <vt:lpstr>Pain </vt:lpstr>
      <vt:lpstr>Propofol in children ? </vt:lpstr>
      <vt:lpstr>But Ok – lot of studies </vt:lpstr>
      <vt:lpstr>Lactic acidosis or propofol infusion syndrome</vt:lpstr>
      <vt:lpstr>PRIS </vt:lpstr>
      <vt:lpstr>Etiopathology </vt:lpstr>
      <vt:lpstr>The differential diagnosis</vt:lpstr>
      <vt:lpstr>if PRIS , prevention and treatment </vt:lpstr>
      <vt:lpstr>Contraindications </vt:lpstr>
      <vt:lpstr>Propofol in pregnancy  </vt:lpstr>
      <vt:lpstr>Who is this and how he died ? </vt:lpstr>
      <vt:lpstr>Fospropofol</vt:lpstr>
      <vt:lpstr>PowerPoint Presentation</vt:lpstr>
      <vt:lpstr>PowerPoint Presentation</vt:lpstr>
      <vt:lpstr>PowerPoint Presentation</vt:lpstr>
      <vt:lpstr>PowerPoint Presentation</vt:lpstr>
      <vt:lpstr>Summary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Propofol </dc:title>
  <dc:creator>parthasarathy</dc:creator>
  <cp:lastModifiedBy>parthasarathy</cp:lastModifiedBy>
  <cp:revision>71</cp:revision>
  <dcterms:created xsi:type="dcterms:W3CDTF">2016-06-13T03:00:47Z</dcterms:created>
  <dcterms:modified xsi:type="dcterms:W3CDTF">2016-06-23T04:50:09Z</dcterms:modified>
</cp:coreProperties>
</file>