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71" r:id="rId8"/>
    <p:sldId id="265" r:id="rId9"/>
    <p:sldId id="273" r:id="rId10"/>
    <p:sldId id="266" r:id="rId11"/>
    <p:sldId id="272" r:id="rId12"/>
    <p:sldId id="267" r:id="rId13"/>
    <p:sldId id="268" r:id="rId14"/>
    <p:sldId id="269" r:id="rId15"/>
    <p:sldId id="270" r:id="rId16"/>
    <p:sldId id="274" r:id="rId17"/>
    <p:sldId id="275" r:id="rId18"/>
    <p:sldId id="277" r:id="rId19"/>
    <p:sldId id="276" r:id="rId20"/>
    <p:sldId id="264" r:id="rId21"/>
    <p:sldId id="278" r:id="rId2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2"/>
    <a:srgbClr val="A06D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06/12/2013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Blood substitutes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B22"/>
                </a:solidFill>
              </a:rPr>
              <a:t>Dr. S. </a:t>
            </a:r>
            <a:r>
              <a:rPr lang="en-US" sz="2800" b="1" dirty="0" err="1" smtClean="0">
                <a:solidFill>
                  <a:srgbClr val="000B22"/>
                </a:solidFill>
              </a:rPr>
              <a:t>Parthasarathy</a:t>
            </a:r>
            <a:r>
              <a:rPr lang="en-US" sz="2800" b="1" dirty="0" smtClean="0">
                <a:solidFill>
                  <a:srgbClr val="000B22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B22"/>
                </a:solidFill>
              </a:rPr>
              <a:t>MD., DA., DNB, MD (</a:t>
            </a:r>
            <a:r>
              <a:rPr lang="en-US" sz="2800" b="1" dirty="0" err="1" smtClean="0">
                <a:solidFill>
                  <a:srgbClr val="000B22"/>
                </a:solidFill>
              </a:rPr>
              <a:t>Acu</a:t>
            </a:r>
            <a:r>
              <a:rPr lang="en-US" sz="2800" b="1" dirty="0" smtClean="0">
                <a:solidFill>
                  <a:srgbClr val="000B22"/>
                </a:solidFill>
              </a:rPr>
              <a:t>), Dip. </a:t>
            </a:r>
            <a:r>
              <a:rPr lang="en-US" sz="2800" b="1" dirty="0" err="1" smtClean="0">
                <a:solidFill>
                  <a:srgbClr val="000B22"/>
                </a:solidFill>
              </a:rPr>
              <a:t>Diab</a:t>
            </a:r>
            <a:r>
              <a:rPr lang="en-US" sz="2800" b="1" dirty="0" smtClean="0">
                <a:solidFill>
                  <a:srgbClr val="000B22"/>
                </a:solidFill>
              </a:rPr>
              <a:t>. DCA, Dip. Software </a:t>
            </a:r>
            <a:r>
              <a:rPr lang="en-US" sz="2800" b="1" dirty="0" smtClean="0">
                <a:solidFill>
                  <a:srgbClr val="000B22"/>
                </a:solidFill>
              </a:rPr>
              <a:t>statistics</a:t>
            </a:r>
          </a:p>
          <a:p>
            <a:r>
              <a:rPr lang="en-IN" sz="2800" dirty="0" smtClean="0">
                <a:solidFill>
                  <a:srgbClr val="000B22"/>
                </a:solidFill>
              </a:rPr>
              <a:t>PhD </a:t>
            </a:r>
            <a:r>
              <a:rPr lang="en-IN" sz="2800" dirty="0" smtClean="0">
                <a:solidFill>
                  <a:srgbClr val="000B22"/>
                </a:solidFill>
              </a:rPr>
              <a:t>(</a:t>
            </a:r>
            <a:r>
              <a:rPr lang="en-IN" sz="2800" dirty="0" err="1" smtClean="0">
                <a:solidFill>
                  <a:srgbClr val="000B22"/>
                </a:solidFill>
              </a:rPr>
              <a:t>physio</a:t>
            </a:r>
            <a:r>
              <a:rPr lang="en-IN" sz="2800" dirty="0" smtClean="0">
                <a:solidFill>
                  <a:srgbClr val="000B22"/>
                </a:solidFill>
              </a:rPr>
              <a:t>)</a:t>
            </a:r>
          </a:p>
          <a:p>
            <a:r>
              <a:rPr lang="en-IN" sz="2800" b="1" dirty="0" smtClean="0">
                <a:solidFill>
                  <a:srgbClr val="000B22"/>
                </a:solidFill>
              </a:rPr>
              <a:t>Mahatma Gandhi Medical  college and research institute , </a:t>
            </a:r>
            <a:r>
              <a:rPr lang="en-IN" sz="2800" b="1" dirty="0" err="1" smtClean="0">
                <a:solidFill>
                  <a:srgbClr val="000B22"/>
                </a:solidFill>
              </a:rPr>
              <a:t>puducherry</a:t>
            </a:r>
            <a:r>
              <a:rPr lang="en-IN" sz="2800" b="1" dirty="0" smtClean="0">
                <a:solidFill>
                  <a:srgbClr val="000B22"/>
                </a:solidFill>
              </a:rPr>
              <a:t>  India</a:t>
            </a:r>
            <a:r>
              <a:rPr lang="en-IN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sz="2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to </a:t>
            </a:r>
            <a:r>
              <a:rPr lang="en-US" dirty="0" err="1" smtClean="0"/>
              <a:t>Hb</a:t>
            </a:r>
            <a:r>
              <a:rPr lang="en-US" dirty="0" smtClean="0"/>
              <a:t> solutions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Possible local vasoconstriction </a:t>
            </a:r>
          </a:p>
          <a:p>
            <a:r>
              <a:rPr lang="en-US" sz="3200" dirty="0" smtClean="0"/>
              <a:t>Coronary and cerebral vascular supply compromise </a:t>
            </a:r>
          </a:p>
          <a:p>
            <a:r>
              <a:rPr lang="en-US" sz="3200" dirty="0" smtClean="0"/>
              <a:t>Acute renal failure concerns </a:t>
            </a:r>
          </a:p>
          <a:p>
            <a:r>
              <a:rPr lang="en-US" sz="3200" dirty="0" smtClean="0"/>
              <a:t>Systemic and pulmonary hypertension </a:t>
            </a:r>
          </a:p>
          <a:p>
            <a:endParaRPr lang="en-US" sz="3200" dirty="0" smtClean="0"/>
          </a:p>
          <a:p>
            <a:r>
              <a:rPr lang="en-US" sz="3200" dirty="0" smtClean="0"/>
              <a:t>Many  are put to disuse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console is 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err="1" smtClean="0"/>
              <a:t>Hemopure</a:t>
            </a:r>
            <a:r>
              <a:rPr lang="en-US" b="1" i="1" dirty="0" smtClean="0"/>
              <a:t>(</a:t>
            </a:r>
            <a:r>
              <a:rPr lang="en-US" b="1" i="1" dirty="0" err="1" smtClean="0"/>
              <a:t>Biopure</a:t>
            </a:r>
            <a:r>
              <a:rPr lang="en-US" b="1" i="1" dirty="0" smtClean="0"/>
              <a:t>) –</a:t>
            </a:r>
            <a:r>
              <a:rPr lang="en-US" b="1" i="1" dirty="0" err="1" smtClean="0"/>
              <a:t>glutaraldehyde</a:t>
            </a:r>
            <a:r>
              <a:rPr lang="en-US" b="1" i="1" dirty="0" smtClean="0"/>
              <a:t> polymerized bovine </a:t>
            </a:r>
            <a:r>
              <a:rPr lang="en-US" b="1" i="1" dirty="0" err="1" smtClean="0"/>
              <a:t>Hb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Licensed for clinical use in South Africa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Vet nary use – </a:t>
            </a:r>
          </a:p>
          <a:p>
            <a:r>
              <a:rPr lang="en-US" dirty="0" smtClean="0"/>
              <a:t> FDA approved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4958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Perflouro</a:t>
            </a:r>
            <a:r>
              <a:rPr lang="en-US" dirty="0" smtClean="0"/>
              <a:t> carbons – </a:t>
            </a:r>
            <a:r>
              <a:rPr lang="en-US" dirty="0" err="1" smtClean="0"/>
              <a:t>abiotic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Perfluorocarbons</a:t>
            </a:r>
            <a:r>
              <a:rPr lang="en-US" dirty="0" smtClean="0"/>
              <a:t>(PFCs) are organic compounds similar to hydrocarbons – with carbon </a:t>
            </a:r>
            <a:r>
              <a:rPr lang="en-US" dirty="0" err="1" smtClean="0"/>
              <a:t>flourine</a:t>
            </a:r>
            <a:r>
              <a:rPr lang="en-US" dirty="0" smtClean="0"/>
              <a:t> bonds </a:t>
            </a:r>
          </a:p>
          <a:p>
            <a:r>
              <a:rPr lang="en-US" dirty="0" smtClean="0"/>
              <a:t>Clear, </a:t>
            </a:r>
            <a:r>
              <a:rPr lang="en-US" dirty="0" err="1" smtClean="0"/>
              <a:t>odourless</a:t>
            </a:r>
            <a:r>
              <a:rPr lang="en-US" dirty="0" smtClean="0"/>
              <a:t> fluids, chemically  very </a:t>
            </a:r>
            <a:r>
              <a:rPr lang="en-US" dirty="0" err="1" smtClean="0"/>
              <a:t>unreactive</a:t>
            </a:r>
            <a:r>
              <a:rPr lang="en-US" dirty="0" smtClean="0"/>
              <a:t>; linear, cyclic or polycyclic. </a:t>
            </a:r>
          </a:p>
          <a:p>
            <a:r>
              <a:rPr lang="en-US" dirty="0" smtClean="0"/>
              <a:t>The stability of PFCs - strength of carbon-fluorine bonds. </a:t>
            </a:r>
          </a:p>
          <a:p>
            <a:r>
              <a:rPr lang="en-US" dirty="0" smtClean="0"/>
              <a:t>Also responsible </a:t>
            </a:r>
          </a:p>
          <a:p>
            <a:r>
              <a:rPr lang="en-US" dirty="0" smtClean="0"/>
              <a:t>for the inert nature of PFCs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0"/>
            <a:ext cx="283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curve is like ??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5448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PFCs –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Synthetic liquids which dissolve large quantities of O2</a:t>
            </a:r>
          </a:p>
          <a:p>
            <a:r>
              <a:rPr lang="en-US" dirty="0" smtClean="0"/>
              <a:t>•Also transport CO2, N2</a:t>
            </a:r>
          </a:p>
          <a:p>
            <a:r>
              <a:rPr lang="en-US" dirty="0" smtClean="0"/>
              <a:t>•O2 easily extracted at tissues</a:t>
            </a:r>
          </a:p>
          <a:p>
            <a:r>
              <a:rPr lang="en-US" dirty="0" smtClean="0"/>
              <a:t>•Stable, no chemical modification required, chemically inert </a:t>
            </a:r>
          </a:p>
          <a:p>
            <a:r>
              <a:rPr lang="en-US" dirty="0" smtClean="0"/>
              <a:t>•Blood half-life dose dependent and limited by uptake by RES, eventually excreted from body by exhalation</a:t>
            </a:r>
          </a:p>
          <a:p>
            <a:r>
              <a:rPr lang="en-US" dirty="0" smtClean="0"/>
              <a:t>•Easily sterilized, no disease transmission</a:t>
            </a:r>
          </a:p>
          <a:p>
            <a:r>
              <a:rPr lang="en-US" dirty="0" smtClean="0"/>
              <a:t>•Low production costs, infinite supply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Microvascular</a:t>
            </a:r>
            <a:r>
              <a:rPr lang="en-US" dirty="0" smtClean="0"/>
              <a:t>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Emulsion particles </a:t>
            </a:r>
            <a:r>
              <a:rPr lang="en-US" b="1" dirty="0" smtClean="0"/>
              <a:t>0.2</a:t>
            </a:r>
            <a:r>
              <a:rPr lang="el-GR" b="1" dirty="0" smtClean="0"/>
              <a:t>μ</a:t>
            </a:r>
            <a:r>
              <a:rPr lang="en-US" b="1" dirty="0" smtClean="0"/>
              <a:t>m diameter </a:t>
            </a:r>
            <a:r>
              <a:rPr lang="en-US" dirty="0" smtClean="0"/>
              <a:t>perfuse smallest capillaries (4 -5</a:t>
            </a:r>
            <a:r>
              <a:rPr lang="el-GR" dirty="0" smtClean="0"/>
              <a:t>μ</a:t>
            </a:r>
            <a:r>
              <a:rPr lang="en-US" dirty="0" smtClean="0"/>
              <a:t>m diameter) where no </a:t>
            </a:r>
            <a:r>
              <a:rPr lang="en-US" dirty="0" err="1" smtClean="0"/>
              <a:t>RBCsflow</a:t>
            </a:r>
            <a:endParaRPr lang="en-US" dirty="0" smtClean="0"/>
          </a:p>
          <a:p>
            <a:r>
              <a:rPr lang="en-US" dirty="0" smtClean="0"/>
              <a:t>•Augment local O2delivery much more than would be expected from ↑in O2content of arterial blood</a:t>
            </a:r>
          </a:p>
          <a:p>
            <a:r>
              <a:rPr lang="en-US" dirty="0" smtClean="0"/>
              <a:t>•O2 in </a:t>
            </a:r>
            <a:r>
              <a:rPr lang="en-US" b="1" dirty="0" smtClean="0"/>
              <a:t>dissolved state </a:t>
            </a:r>
            <a:r>
              <a:rPr lang="en-US" dirty="0" smtClean="0"/>
              <a:t>→higher PO2in microcirculation →↑driving pressure for diffusion of O2into tissues</a:t>
            </a:r>
          </a:p>
          <a:p>
            <a:r>
              <a:rPr lang="en-US" dirty="0" smtClean="0"/>
              <a:t>•O2 transported by PFCs is preferentially </a:t>
            </a:r>
            <a:r>
              <a:rPr lang="en-US" dirty="0" err="1" smtClean="0"/>
              <a:t>metabolised</a:t>
            </a:r>
            <a:r>
              <a:rPr lang="en-US" dirty="0" smtClean="0"/>
              <a:t> due to it’s </a:t>
            </a:r>
            <a:r>
              <a:rPr lang="en-US" b="1" dirty="0" smtClean="0"/>
              <a:t>excellent unloading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with </a:t>
            </a:r>
            <a:r>
              <a:rPr lang="en-US" dirty="0" err="1" smtClean="0"/>
              <a:t>perfluorocarbons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Immiscible with plasma, need to be prepared as emulsions (egg yolk </a:t>
            </a:r>
            <a:r>
              <a:rPr lang="en-US" dirty="0" err="1" smtClean="0"/>
              <a:t>phosphatide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•Require high FiO2 to dissolve adequate quantities of oxygen</a:t>
            </a:r>
          </a:p>
          <a:p>
            <a:r>
              <a:rPr lang="en-US" dirty="0" smtClean="0"/>
              <a:t>•Flu-like symptoms observed in human clinical trials, delayed febrile reactions (due to </a:t>
            </a:r>
            <a:r>
              <a:rPr lang="en-US" dirty="0" err="1" smtClean="0"/>
              <a:t>phagocytosis</a:t>
            </a:r>
            <a:r>
              <a:rPr lang="en-US" dirty="0" smtClean="0"/>
              <a:t> by RES)</a:t>
            </a:r>
          </a:p>
          <a:p>
            <a:r>
              <a:rPr lang="en-US" dirty="0" smtClean="0"/>
              <a:t>•Thrombocytopenia  at higher doses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PFCs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safety (stroke) -?</a:t>
            </a:r>
          </a:p>
          <a:p>
            <a:r>
              <a:rPr lang="en-US" dirty="0" smtClean="0"/>
              <a:t>Phase II  trials </a:t>
            </a:r>
          </a:p>
          <a:p>
            <a:r>
              <a:rPr lang="en-US" dirty="0" smtClean="0"/>
              <a:t>Discontinued; safety 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153400" cy="972312"/>
          </a:xfrm>
        </p:spPr>
        <p:txBody>
          <a:bodyPr/>
          <a:lstStyle/>
          <a:p>
            <a:r>
              <a:rPr lang="en-US" dirty="0" smtClean="0"/>
              <a:t>How it is blood ??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7786687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06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Research -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Encapsulation of hemoglobin in biodegradable polymer membranes </a:t>
            </a:r>
          </a:p>
          <a:p>
            <a:r>
              <a:rPr lang="en-US" sz="2400" dirty="0" smtClean="0"/>
              <a:t>from worms </a:t>
            </a:r>
          </a:p>
          <a:p>
            <a:r>
              <a:rPr lang="en-US" b="1" dirty="0" smtClean="0"/>
              <a:t>fibrinogen-coated albumin microspheres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14800"/>
            <a:ext cx="29870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267200"/>
            <a:ext cx="2857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Why do we need blood substitutes?</a:t>
            </a:r>
            <a:endParaRPr lang="fr-CA" sz="4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indent="0">
              <a:spcBef>
                <a:spcPts val="600"/>
              </a:spcBef>
            </a:pPr>
            <a:r>
              <a:rPr lang="fr-C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sz="2400" dirty="0" smtClean="0"/>
              <a:t>Blood shortages &amp; donor recruitment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•Compatibility –need for cross-matching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•Cost of blood processing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•Shelf-life &amp; storage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•Human error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•Unnecessary transfusions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•Risk of disease transmission</a:t>
            </a:r>
          </a:p>
          <a:p>
            <a:pPr indent="0">
              <a:spcBef>
                <a:spcPts val="600"/>
              </a:spcBef>
            </a:pPr>
            <a:r>
              <a:rPr lang="en-US" sz="2400" dirty="0" smtClean="0"/>
              <a:t>•Cultural &amp; religious objection</a:t>
            </a:r>
          </a:p>
          <a:p>
            <a:pPr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G:\Photos\IMG000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0"/>
            <a:ext cx="3835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near yet so far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57902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35163"/>
            <a:ext cx="441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</a:rPr>
              <a:t>Problems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</a:rPr>
              <a:t> A,B,C,D,E,F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rgbClr val="000B22"/>
                </a:solidFill>
              </a:rPr>
              <a:t>A   </a:t>
            </a:r>
            <a:r>
              <a:rPr lang="fr-CA" dirty="0" err="1" smtClean="0">
                <a:solidFill>
                  <a:srgbClr val="000B22"/>
                </a:solidFill>
              </a:rPr>
              <a:t>dvances</a:t>
            </a:r>
            <a:r>
              <a:rPr lang="fr-CA" dirty="0" smtClean="0">
                <a:solidFill>
                  <a:srgbClr val="000B22"/>
                </a:solidFill>
              </a:rPr>
              <a:t> in </a:t>
            </a:r>
            <a:r>
              <a:rPr lang="fr-CA" dirty="0" err="1" smtClean="0">
                <a:solidFill>
                  <a:srgbClr val="000B22"/>
                </a:solidFill>
              </a:rPr>
              <a:t>surgery</a:t>
            </a:r>
            <a:r>
              <a:rPr lang="fr-CA" dirty="0" smtClean="0">
                <a:solidFill>
                  <a:srgbClr val="000B22"/>
                </a:solidFill>
              </a:rPr>
              <a:t> , adverse reactions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rgbClr val="000B22"/>
                </a:solidFill>
              </a:rPr>
              <a:t>B   </a:t>
            </a:r>
            <a:r>
              <a:rPr lang="fr-CA" dirty="0" err="1" smtClean="0">
                <a:solidFill>
                  <a:srgbClr val="000B22"/>
                </a:solidFill>
              </a:rPr>
              <a:t>lood</a:t>
            </a:r>
            <a:r>
              <a:rPr lang="fr-CA" dirty="0" smtClean="0">
                <a:solidFill>
                  <a:srgbClr val="000B22"/>
                </a:solidFill>
              </a:rPr>
              <a:t> </a:t>
            </a:r>
            <a:r>
              <a:rPr lang="fr-CA" dirty="0" err="1" smtClean="0">
                <a:solidFill>
                  <a:srgbClr val="000B22"/>
                </a:solidFill>
              </a:rPr>
              <a:t>shortage</a:t>
            </a:r>
            <a:r>
              <a:rPr lang="fr-CA" dirty="0" smtClean="0">
                <a:solidFill>
                  <a:srgbClr val="000B22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rgbClr val="000B22"/>
                </a:solidFill>
              </a:rPr>
              <a:t>C   ost, </a:t>
            </a:r>
            <a:r>
              <a:rPr lang="fr-CA" dirty="0" err="1" smtClean="0">
                <a:solidFill>
                  <a:srgbClr val="000B22"/>
                </a:solidFill>
              </a:rPr>
              <a:t>compatability</a:t>
            </a:r>
            <a:r>
              <a:rPr lang="fr-CA" dirty="0" smtClean="0">
                <a:solidFill>
                  <a:srgbClr val="000B22"/>
                </a:solidFill>
              </a:rPr>
              <a:t> ,culture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rgbClr val="000B22"/>
                </a:solidFill>
              </a:rPr>
              <a:t>D   </a:t>
            </a:r>
            <a:r>
              <a:rPr lang="fr-CA" dirty="0" err="1" smtClean="0">
                <a:solidFill>
                  <a:srgbClr val="000B22"/>
                </a:solidFill>
              </a:rPr>
              <a:t>onor</a:t>
            </a:r>
            <a:r>
              <a:rPr lang="fr-CA" dirty="0" smtClean="0">
                <a:solidFill>
                  <a:srgbClr val="000B22"/>
                </a:solidFill>
              </a:rPr>
              <a:t>, </a:t>
            </a:r>
            <a:r>
              <a:rPr lang="fr-CA" dirty="0" err="1" smtClean="0">
                <a:solidFill>
                  <a:srgbClr val="000B22"/>
                </a:solidFill>
              </a:rPr>
              <a:t>diseases</a:t>
            </a:r>
            <a:r>
              <a:rPr lang="fr-CA" dirty="0" smtClean="0">
                <a:solidFill>
                  <a:srgbClr val="000B22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rgbClr val="000B22"/>
                </a:solidFill>
              </a:rPr>
              <a:t>E    </a:t>
            </a:r>
            <a:r>
              <a:rPr lang="fr-CA" dirty="0" err="1" smtClean="0">
                <a:solidFill>
                  <a:srgbClr val="000B22"/>
                </a:solidFill>
              </a:rPr>
              <a:t>rror</a:t>
            </a:r>
            <a:r>
              <a:rPr lang="fr-CA" dirty="0" smtClean="0">
                <a:solidFill>
                  <a:srgbClr val="000B22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rgbClr val="000B22"/>
                </a:solidFill>
              </a:rPr>
              <a:t>F    </a:t>
            </a:r>
            <a:r>
              <a:rPr lang="fr-CA" dirty="0" err="1" smtClean="0">
                <a:solidFill>
                  <a:srgbClr val="000B22"/>
                </a:solidFill>
              </a:rPr>
              <a:t>ridge</a:t>
            </a:r>
            <a:r>
              <a:rPr lang="fr-CA" dirty="0" smtClean="0">
                <a:solidFill>
                  <a:srgbClr val="000B22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rgbClr val="000B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blood substitutes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960" dirty="0" smtClean="0"/>
          </a:p>
          <a:p>
            <a:pPr algn="just"/>
            <a:r>
              <a:rPr lang="en-US" sz="2960" dirty="0" smtClean="0"/>
              <a:t>Blood substitutes are fluids which when injected into the human blood stream contribute significantly to the transport of oxygen around the body</a:t>
            </a:r>
          </a:p>
          <a:p>
            <a:pPr algn="just"/>
            <a:endParaRPr lang="en-US" sz="2960" dirty="0" smtClean="0"/>
          </a:p>
          <a:p>
            <a:pPr algn="just"/>
            <a:r>
              <a:rPr lang="en-US" sz="3200" b="1" dirty="0" smtClean="0">
                <a:solidFill>
                  <a:srgbClr val="000B22"/>
                </a:solidFill>
              </a:rPr>
              <a:t>IV fluids which supply oxygen </a:t>
            </a:r>
            <a:endParaRPr lang="en-US" sz="3200" b="1" dirty="0">
              <a:solidFill>
                <a:srgbClr val="000B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7848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Biotic 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based </a:t>
            </a:r>
          </a:p>
          <a:p>
            <a:pPr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Abiotic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PFC 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3270879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8077200" cy="5913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Haemoglobin</a:t>
            </a:r>
            <a:r>
              <a:rPr lang="en-US" dirty="0" smtClean="0"/>
              <a:t> based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sz="5100" b="1" i="1" dirty="0" err="1" smtClean="0"/>
              <a:t>HemAssist</a:t>
            </a:r>
            <a:r>
              <a:rPr lang="en-US" sz="5100" b="1" i="1" dirty="0" smtClean="0"/>
              <a:t> (Baxter) –stabilized hemoglobin tetramer by </a:t>
            </a:r>
            <a:r>
              <a:rPr lang="en-US" sz="5100" b="1" i="1" dirty="0" err="1" smtClean="0"/>
              <a:t>diaspirin</a:t>
            </a:r>
            <a:r>
              <a:rPr lang="en-US" sz="5100" b="1" i="1" dirty="0" smtClean="0"/>
              <a:t> linkage</a:t>
            </a:r>
          </a:p>
          <a:p>
            <a:pPr algn="just">
              <a:lnSpc>
                <a:spcPct val="120000"/>
              </a:lnSpc>
            </a:pPr>
            <a:r>
              <a:rPr lang="en-US" sz="5100" b="1" i="1" dirty="0" err="1" smtClean="0"/>
              <a:t>Somatogen</a:t>
            </a:r>
            <a:r>
              <a:rPr lang="en-US" sz="5100" b="1" i="1" dirty="0" smtClean="0"/>
              <a:t> (</a:t>
            </a:r>
            <a:r>
              <a:rPr lang="en-US" sz="5100" b="1" i="1" dirty="0" err="1" smtClean="0"/>
              <a:t>Optro</a:t>
            </a:r>
            <a:r>
              <a:rPr lang="en-US" sz="5100" b="1" i="1" dirty="0" smtClean="0"/>
              <a:t>, Baxter) –</a:t>
            </a:r>
            <a:r>
              <a:rPr lang="en-US" sz="5100" b="1" i="1" dirty="0" smtClean="0">
                <a:solidFill>
                  <a:srgbClr val="FF0000"/>
                </a:solidFill>
              </a:rPr>
              <a:t>recombinant</a:t>
            </a:r>
            <a:r>
              <a:rPr lang="en-US" sz="5100" b="1" i="1" dirty="0" smtClean="0"/>
              <a:t> human hemoglobin </a:t>
            </a:r>
          </a:p>
          <a:p>
            <a:pPr algn="just">
              <a:lnSpc>
                <a:spcPct val="120000"/>
              </a:lnSpc>
            </a:pPr>
            <a:r>
              <a:rPr lang="en-US" sz="5100" b="1" i="1" dirty="0" err="1" smtClean="0"/>
              <a:t>PolyHeme</a:t>
            </a:r>
            <a:r>
              <a:rPr lang="en-US" sz="5100" b="1" i="1" dirty="0" smtClean="0"/>
              <a:t> (Northfield) –</a:t>
            </a:r>
            <a:r>
              <a:rPr lang="en-US" sz="5100" b="1" i="1" dirty="0" err="1" smtClean="0"/>
              <a:t>glutaraldehyde</a:t>
            </a:r>
            <a:r>
              <a:rPr lang="en-US" sz="5100" b="1" i="1" dirty="0" smtClean="0"/>
              <a:t> polymerized </a:t>
            </a:r>
            <a:r>
              <a:rPr lang="en-US" sz="5100" b="1" i="1" dirty="0" smtClean="0">
                <a:solidFill>
                  <a:srgbClr val="FF0000"/>
                </a:solidFill>
              </a:rPr>
              <a:t>human </a:t>
            </a:r>
            <a:r>
              <a:rPr lang="en-US" sz="5100" b="1" i="1" dirty="0" smtClean="0"/>
              <a:t>hemoglobin; </a:t>
            </a:r>
          </a:p>
          <a:p>
            <a:pPr algn="just">
              <a:lnSpc>
                <a:spcPct val="120000"/>
              </a:lnSpc>
            </a:pPr>
            <a:r>
              <a:rPr lang="en-US" sz="5100" b="1" i="1" dirty="0" smtClean="0"/>
              <a:t> </a:t>
            </a:r>
            <a:r>
              <a:rPr lang="en-US" sz="5100" b="1" i="1" dirty="0" err="1" smtClean="0"/>
              <a:t>Hemopur</a:t>
            </a:r>
            <a:r>
              <a:rPr lang="en-US" sz="5100" b="1" i="1" dirty="0" smtClean="0"/>
              <a:t>-= (</a:t>
            </a:r>
            <a:r>
              <a:rPr lang="en-US" sz="5100" b="1" i="1" dirty="0" err="1" smtClean="0"/>
              <a:t>Biopure</a:t>
            </a:r>
            <a:r>
              <a:rPr lang="en-US" sz="5100" b="1" i="1" dirty="0" smtClean="0"/>
              <a:t>) – </a:t>
            </a:r>
            <a:r>
              <a:rPr lang="en-US" sz="5100" b="1" i="1" dirty="0" err="1" smtClean="0"/>
              <a:t>glutaraldehyde</a:t>
            </a:r>
            <a:r>
              <a:rPr lang="en-US" sz="5100" b="1" i="1" dirty="0" smtClean="0"/>
              <a:t> polymerized </a:t>
            </a:r>
            <a:r>
              <a:rPr lang="en-US" sz="5100" b="1" i="1" dirty="0" smtClean="0">
                <a:solidFill>
                  <a:srgbClr val="FF0000"/>
                </a:solidFill>
              </a:rPr>
              <a:t>bovine </a:t>
            </a:r>
            <a:r>
              <a:rPr lang="en-US" sz="5100" b="1" i="1" dirty="0" err="1" smtClean="0"/>
              <a:t>Hb</a:t>
            </a:r>
            <a:r>
              <a:rPr lang="en-US" sz="5100" b="1" i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5100" b="1" i="1" dirty="0" smtClean="0"/>
              <a:t>And a lot more </a:t>
            </a:r>
          </a:p>
          <a:p>
            <a:endParaRPr lang="en-US" sz="3600" dirty="0" smtClean="0"/>
          </a:p>
          <a:p>
            <a:endParaRPr lang="en-US" sz="3600" b="1" i="1" dirty="0" smtClean="0"/>
          </a:p>
          <a:p>
            <a:endParaRPr lang="en-US" sz="3600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of </a:t>
            </a:r>
            <a:r>
              <a:rPr lang="en-US" dirty="0" err="1" smtClean="0"/>
              <a:t>Hb</a:t>
            </a:r>
            <a:r>
              <a:rPr lang="en-US" dirty="0" smtClean="0"/>
              <a:t>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10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No pro-inflammatory substances</a:t>
            </a:r>
          </a:p>
          <a:p>
            <a:r>
              <a:rPr lang="en-US" dirty="0" smtClean="0"/>
              <a:t>Cheap; uses discarded blood- sometimes cow </a:t>
            </a:r>
          </a:p>
          <a:p>
            <a:r>
              <a:rPr lang="en-US" dirty="0" smtClean="0"/>
              <a:t>Pure, virus-free </a:t>
            </a:r>
            <a:r>
              <a:rPr lang="en-US" dirty="0" err="1" smtClean="0"/>
              <a:t>Hb</a:t>
            </a:r>
            <a:r>
              <a:rPr lang="en-US" dirty="0" smtClean="0"/>
              <a:t>	</a:t>
            </a:r>
          </a:p>
          <a:p>
            <a:r>
              <a:rPr lang="en-US" dirty="0" smtClean="0"/>
              <a:t>No antigen testing. </a:t>
            </a:r>
          </a:p>
          <a:p>
            <a:r>
              <a:rPr lang="en-US" dirty="0" smtClean="0"/>
              <a:t>Easy availability. </a:t>
            </a:r>
          </a:p>
          <a:p>
            <a:r>
              <a:rPr lang="en-US" dirty="0" smtClean="0"/>
              <a:t>Jehovah witness – ok </a:t>
            </a:r>
          </a:p>
          <a:p>
            <a:r>
              <a:rPr lang="en-US" dirty="0" smtClean="0"/>
              <a:t>low viscosity, high </a:t>
            </a:r>
            <a:r>
              <a:rPr lang="en-US" dirty="0" err="1" smtClean="0"/>
              <a:t>oncoticpressure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2, 3 DPG- shift –</a:t>
            </a:r>
            <a:r>
              <a:rPr lang="en-US" sz="3600" dirty="0" err="1" smtClean="0"/>
              <a:t>pyridoxlation</a:t>
            </a:r>
            <a:r>
              <a:rPr lang="en-US" sz="3600" dirty="0" smtClean="0"/>
              <a:t> or adding 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 </a:t>
            </a:r>
            <a:r>
              <a:rPr lang="en-US" sz="3600" dirty="0" smtClean="0"/>
              <a:t>corrects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095" y="2438400"/>
            <a:ext cx="661831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of HB solutions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62969"/>
            <a:ext cx="7162799" cy="43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00206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Britannic Bold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565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Blood substitutes </vt:lpstr>
      <vt:lpstr>  Why do we need blood substitutes?</vt:lpstr>
      <vt:lpstr>Problems A,B,C,D,E,F</vt:lpstr>
      <vt:lpstr>What are blood substitutes ??</vt:lpstr>
      <vt:lpstr>Types </vt:lpstr>
      <vt:lpstr>Haemoglobin based solutions </vt:lpstr>
      <vt:lpstr>Pros of Hb solutions </vt:lpstr>
      <vt:lpstr>No 2, 3 DPG- shift –pyridoxlation or adding Cl- corrects</vt:lpstr>
      <vt:lpstr>Chemistry of HB solutions </vt:lpstr>
      <vt:lpstr>No to Hb solutions – why?</vt:lpstr>
      <vt:lpstr>Only console is here </vt:lpstr>
      <vt:lpstr>Perflouro carbons – abiotic </vt:lpstr>
      <vt:lpstr>What the curve is like ??</vt:lpstr>
      <vt:lpstr>PFCs – properties </vt:lpstr>
      <vt:lpstr>Microvascular effects </vt:lpstr>
      <vt:lpstr>  Problems with perfluorocarbons</vt:lpstr>
      <vt:lpstr>Various PFCs </vt:lpstr>
      <vt:lpstr>How it is blood ??</vt:lpstr>
      <vt:lpstr>                 Research -</vt:lpstr>
      <vt:lpstr>So near yet so far </vt:lpstr>
      <vt:lpstr>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substitutes</dc:title>
  <dc:creator>ADMIN</dc:creator>
  <cp:lastModifiedBy>ADMIN</cp:lastModifiedBy>
  <cp:revision>40</cp:revision>
  <dcterms:created xsi:type="dcterms:W3CDTF">2011-11-17T10:05:22Z</dcterms:created>
  <dcterms:modified xsi:type="dcterms:W3CDTF">2013-12-06T03:52:50Z</dcterms:modified>
</cp:coreProperties>
</file>