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89" r:id="rId10"/>
    <p:sldId id="290" r:id="rId11"/>
    <p:sldId id="263" r:id="rId12"/>
    <p:sldId id="264" r:id="rId13"/>
    <p:sldId id="269" r:id="rId14"/>
    <p:sldId id="267" r:id="rId15"/>
    <p:sldId id="270" r:id="rId16"/>
    <p:sldId id="279" r:id="rId17"/>
    <p:sldId id="271" r:id="rId18"/>
    <p:sldId id="272" r:id="rId19"/>
    <p:sldId id="273" r:id="rId20"/>
    <p:sldId id="268" r:id="rId21"/>
    <p:sldId id="274" r:id="rId22"/>
    <p:sldId id="275" r:id="rId23"/>
    <p:sldId id="276" r:id="rId24"/>
    <p:sldId id="277" r:id="rId25"/>
    <p:sldId id="278" r:id="rId26"/>
    <p:sldId id="280" r:id="rId27"/>
    <p:sldId id="265" r:id="rId28"/>
    <p:sldId id="281" r:id="rId29"/>
    <p:sldId id="282" r:id="rId30"/>
    <p:sldId id="283" r:id="rId31"/>
    <p:sldId id="286" r:id="rId32"/>
    <p:sldId id="284" r:id="rId33"/>
    <p:sldId id="285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236"/>
    <a:srgbClr val="28D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4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7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7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728A0-2F30-493F-B336-9314247B7C1A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E021D-D283-4087-A6B3-A83A51DC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/>
                </a:solidFill>
              </a:rPr>
              <a:t>Barbiturates </a:t>
            </a:r>
            <a:endParaRPr lang="en-US" sz="60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6858000" cy="2362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Dr. S. 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Parthasarathy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MD., DA., DNB, MD (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Acu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), Dip. 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Diab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DCA, Dip. Software statistics- </a:t>
            </a:r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PhD ( physiology), IDRA </a:t>
            </a:r>
            <a:endParaRPr lang="fr-FR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Classification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Long acting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Short acting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ultra short acting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0" y="2971800"/>
            <a:ext cx="2895600" cy="2362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Not valid 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4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Chemistry 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</a:rPr>
              <a:t>Commercially available sodium </a:t>
            </a:r>
            <a:r>
              <a:rPr lang="en-US" sz="2800" dirty="0" err="1">
                <a:solidFill>
                  <a:srgbClr val="FFFF00"/>
                </a:solidFill>
              </a:rPr>
              <a:t>thiopentone</a:t>
            </a:r>
            <a:r>
              <a:rPr lang="en-US" sz="2800" dirty="0">
                <a:solidFill>
                  <a:srgbClr val="FFFF00"/>
                </a:solidFill>
              </a:rPr>
              <a:t> is a pale yellow, hygroscopic </a:t>
            </a:r>
            <a:r>
              <a:rPr lang="en-US" sz="2800" b="1" u="sng" dirty="0">
                <a:solidFill>
                  <a:srgbClr val="FFFF00"/>
                </a:solidFill>
              </a:rPr>
              <a:t>amorphous</a:t>
            </a:r>
            <a:r>
              <a:rPr lang="en-US" sz="2800" dirty="0">
                <a:solidFill>
                  <a:srgbClr val="FFFF00"/>
                </a:solidFill>
              </a:rPr>
              <a:t> powder with a smell of hydrogen </a:t>
            </a:r>
            <a:r>
              <a:rPr lang="en-US" sz="2800" dirty="0" err="1">
                <a:solidFill>
                  <a:srgbClr val="FFFF00"/>
                </a:solidFill>
              </a:rPr>
              <a:t>sulphide</a:t>
            </a:r>
            <a:r>
              <a:rPr lang="en-US" sz="2800" dirty="0" smtClean="0">
                <a:solidFill>
                  <a:srgbClr val="FFFF00"/>
                </a:solidFill>
              </a:rPr>
              <a:t>. ? garlic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The powder contains mixture of 6 parts anhydrous sodium carbonate as buffer (60 mg/g of thiopental sodium) to prevent precipitation of the insoluble acid form of barbiturate by atmospheric </a:t>
            </a:r>
            <a:r>
              <a:rPr lang="en-US" sz="2800" dirty="0" smtClean="0">
                <a:solidFill>
                  <a:srgbClr val="FFFF00"/>
                </a:solidFill>
              </a:rPr>
              <a:t> carbon </a:t>
            </a:r>
            <a:r>
              <a:rPr lang="en-US" sz="2800" dirty="0">
                <a:solidFill>
                  <a:srgbClr val="FFFF00"/>
                </a:solidFill>
              </a:rPr>
              <a:t>dioxide.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For </a:t>
            </a:r>
            <a:r>
              <a:rPr lang="en-US" sz="2800" dirty="0">
                <a:solidFill>
                  <a:srgbClr val="FFFF00"/>
                </a:solidFill>
              </a:rPr>
              <a:t>the above reason, </a:t>
            </a:r>
            <a:r>
              <a:rPr lang="en-US" sz="2800" dirty="0" smtClean="0">
                <a:solidFill>
                  <a:srgbClr val="FFFF00"/>
                </a:solidFill>
              </a:rPr>
              <a:t>it </a:t>
            </a:r>
            <a:r>
              <a:rPr lang="en-US" sz="2800" dirty="0">
                <a:solidFill>
                  <a:srgbClr val="FFFF00"/>
                </a:solidFill>
              </a:rPr>
              <a:t>is prepared in atmosphere of nitrogen.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8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Chemistry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Yellow </a:t>
            </a:r>
            <a:r>
              <a:rPr lang="en-US" dirty="0" err="1">
                <a:solidFill>
                  <a:srgbClr val="FFFF00"/>
                </a:solidFill>
              </a:rPr>
              <a:t>colour</a:t>
            </a:r>
            <a:r>
              <a:rPr lang="en-US" dirty="0">
                <a:solidFill>
                  <a:srgbClr val="FFFF00"/>
                </a:solidFill>
              </a:rPr>
              <a:t> is due to the presence of </a:t>
            </a:r>
            <a:r>
              <a:rPr lang="en-US" dirty="0" err="1">
                <a:solidFill>
                  <a:srgbClr val="FFFF00"/>
                </a:solidFill>
              </a:rPr>
              <a:t>sulphur</a:t>
            </a:r>
            <a:r>
              <a:rPr lang="en-US" dirty="0">
                <a:solidFill>
                  <a:srgbClr val="FFFF00"/>
                </a:solidFill>
              </a:rPr>
              <a:t> molecule.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The powder is soluble in distilled water, normal saline and alcohol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pH </a:t>
            </a:r>
            <a:r>
              <a:rPr lang="en-US" dirty="0">
                <a:solidFill>
                  <a:schemeClr val="bg2"/>
                </a:solidFill>
              </a:rPr>
              <a:t>of 2.5% solution is 10.5 which is highly </a:t>
            </a:r>
            <a:r>
              <a:rPr lang="en-US" dirty="0" smtClean="0">
                <a:solidFill>
                  <a:schemeClr val="bg2"/>
                </a:solidFill>
              </a:rPr>
              <a:t>alkaline 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pKa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= 7.60. </a:t>
            </a:r>
            <a:r>
              <a:rPr lang="en-US" dirty="0" smtClean="0">
                <a:solidFill>
                  <a:schemeClr val="bg2"/>
                </a:solidFill>
              </a:rPr>
              <a:t>– deep breath – alkali – less drug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0" y="5105400"/>
            <a:ext cx="65532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Short acting , ultra short acting – classification – obsolete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23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These highly alkaline solutions are incompatible for mixture with drugs in acidic solutions such as opioids, </a:t>
            </a:r>
            <a:r>
              <a:rPr lang="en-US" dirty="0" err="1">
                <a:solidFill>
                  <a:schemeClr val="bg2"/>
                </a:solidFill>
              </a:rPr>
              <a:t>catecholamines</a:t>
            </a:r>
            <a:r>
              <a:rPr lang="en-US" dirty="0">
                <a:solidFill>
                  <a:schemeClr val="bg2"/>
                </a:solidFill>
              </a:rPr>
              <a:t>, neuromuscular blocking drugs.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Block cannula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No pain on injection 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parthasarathy\Pictures\venf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05200"/>
            <a:ext cx="2133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ultiply 3"/>
          <p:cNvSpPr/>
          <p:nvPr/>
        </p:nvSpPr>
        <p:spPr>
          <a:xfrm>
            <a:off x="6400800" y="4191000"/>
            <a:ext cx="914400" cy="914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 The bacteriostatic properties of commercial preparations are due to </a:t>
            </a:r>
            <a:r>
              <a:rPr lang="en-US" sz="2800" b="1" dirty="0">
                <a:solidFill>
                  <a:schemeClr val="bg2"/>
                </a:solidFill>
              </a:rPr>
              <a:t>their highly alkaline </a:t>
            </a:r>
            <a:r>
              <a:rPr lang="en-US" sz="2800" b="1" dirty="0" err="1">
                <a:solidFill>
                  <a:schemeClr val="bg2"/>
                </a:solidFill>
              </a:rPr>
              <a:t>pH</a:t>
            </a:r>
            <a:r>
              <a:rPr lang="en-US" sz="2800" dirty="0" err="1">
                <a:solidFill>
                  <a:schemeClr val="bg2"/>
                </a:solidFill>
              </a:rPr>
              <a:t>.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NO anti- bacterial agents.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The </a:t>
            </a:r>
            <a:r>
              <a:rPr lang="en-US" sz="2800" dirty="0">
                <a:solidFill>
                  <a:schemeClr val="bg2"/>
                </a:solidFill>
              </a:rPr>
              <a:t>powder form is stable at room temperature indefinitely. The reconstituted solution (2.5%) is stable and sterile for 6 days </a:t>
            </a:r>
            <a:r>
              <a:rPr lang="en-US" sz="2800" dirty="0" smtClean="0">
                <a:solidFill>
                  <a:schemeClr val="bg2"/>
                </a:solidFill>
              </a:rPr>
              <a:t>(? One day ) at </a:t>
            </a:r>
            <a:r>
              <a:rPr lang="en-US" sz="2800" dirty="0">
                <a:solidFill>
                  <a:schemeClr val="bg2"/>
                </a:solidFill>
              </a:rPr>
              <a:t>room temperature (22*C) and for 2 weeks at 4 – 8*C.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Throw out  </a:t>
            </a:r>
            <a:r>
              <a:rPr lang="en-US" sz="2800" dirty="0">
                <a:solidFill>
                  <a:schemeClr val="bg2"/>
                </a:solidFill>
              </a:rPr>
              <a:t>Cloudy </a:t>
            </a:r>
            <a:r>
              <a:rPr lang="en-US" sz="2800" dirty="0" smtClean="0">
                <a:solidFill>
                  <a:schemeClr val="bg2"/>
                </a:solidFill>
              </a:rPr>
              <a:t>solution.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45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Dosage and route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The usual </a:t>
            </a:r>
            <a:r>
              <a:rPr lang="en-US" dirty="0" smtClean="0">
                <a:solidFill>
                  <a:schemeClr val="bg2"/>
                </a:solidFill>
              </a:rPr>
              <a:t>IV induction </a:t>
            </a:r>
            <a:r>
              <a:rPr lang="en-US" dirty="0">
                <a:solidFill>
                  <a:schemeClr val="bg2"/>
                </a:solidFill>
              </a:rPr>
              <a:t>dose of thiopental is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u="sng" dirty="0" smtClean="0">
                <a:solidFill>
                  <a:schemeClr val="bg2"/>
                </a:solidFill>
              </a:rPr>
              <a:t>3 </a:t>
            </a:r>
            <a:r>
              <a:rPr lang="en-US" b="1" u="sng" dirty="0">
                <a:solidFill>
                  <a:schemeClr val="bg2"/>
                </a:solidFill>
              </a:rPr>
              <a:t>to 5 mg/kg in adults</a:t>
            </a:r>
            <a:r>
              <a:rPr lang="en-US" dirty="0" smtClean="0">
                <a:solidFill>
                  <a:schemeClr val="bg2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5 </a:t>
            </a:r>
            <a:r>
              <a:rPr lang="en-US" dirty="0">
                <a:solidFill>
                  <a:schemeClr val="bg2"/>
                </a:solidFill>
              </a:rPr>
              <a:t>to 6 mg/kg in children,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6 </a:t>
            </a:r>
            <a:r>
              <a:rPr lang="en-US" dirty="0">
                <a:solidFill>
                  <a:schemeClr val="bg2"/>
                </a:solidFill>
              </a:rPr>
              <a:t>to 8 mg/kg in infants.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(premedication and age !!)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Rectal – 6-10 mg / kg 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err="1" smtClean="0">
                <a:solidFill>
                  <a:schemeClr val="bg2"/>
                </a:solidFill>
              </a:rPr>
              <a:t>methohexital</a:t>
            </a:r>
            <a:r>
              <a:rPr lang="en-US" dirty="0" smtClean="0">
                <a:solidFill>
                  <a:schemeClr val="bg2"/>
                </a:solidFill>
              </a:rPr>
              <a:t> 1.5 mg/kg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562600" y="2590800"/>
            <a:ext cx="3276600" cy="3124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Calculated dose </a:t>
            </a:r>
          </a:p>
          <a:p>
            <a:pPr algn="ctr"/>
            <a:r>
              <a:rPr lang="en-US" sz="3200" b="1" dirty="0" err="1" smtClean="0"/>
              <a:t>Vs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titrated dose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36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2" y="-1628775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Acutely inebriated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Less dose 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</a:t>
            </a:r>
            <a:r>
              <a:rPr lang="en-US" dirty="0">
                <a:solidFill>
                  <a:schemeClr val="bg2"/>
                </a:solidFill>
              </a:rPr>
              <a:t>hronic </a:t>
            </a:r>
            <a:r>
              <a:rPr lang="en-US" dirty="0" smtClean="0">
                <a:solidFill>
                  <a:schemeClr val="bg2"/>
                </a:solidFill>
              </a:rPr>
              <a:t>alcoholism 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More dose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667000"/>
            <a:ext cx="2879725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FF00"/>
                </a:solidFill>
              </a:rPr>
              <a:t>Loss of eyelash </a:t>
            </a:r>
            <a:r>
              <a:rPr lang="en-US" sz="2800" b="1" dirty="0" smtClean="0">
                <a:solidFill>
                  <a:srgbClr val="FFFF00"/>
                </a:solidFill>
              </a:rPr>
              <a:t>reflex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Deep sigh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Apnea 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Tidal volume depression than rate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parthasarathy\Pictures\liqour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11772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7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Mechanism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GABA A receptor –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Chloride channels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Hyperpolarization of nerve cell -----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Glutamate antagonism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Na channel blockade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9000" contras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824" y="1752600"/>
            <a:ext cx="402710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Pharmacokinetics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 Volume of distribution at steady-state (</a:t>
            </a:r>
            <a:r>
              <a:rPr lang="en-US" sz="2800" dirty="0" err="1">
                <a:solidFill>
                  <a:schemeClr val="bg2"/>
                </a:solidFill>
              </a:rPr>
              <a:t>Vd</a:t>
            </a:r>
            <a:r>
              <a:rPr lang="en-US" sz="2800" dirty="0">
                <a:solidFill>
                  <a:schemeClr val="bg2"/>
                </a:solidFill>
              </a:rPr>
              <a:t>): 1.7 to 2.5 L/kg; may increase to 4.1 L/kg during pregnancy at term and to 7.9 L/kg in obese patients.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Clearance – 3.4 ml /kg/min.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Protein </a:t>
            </a:r>
            <a:r>
              <a:rPr lang="en-US" sz="2800" dirty="0">
                <a:solidFill>
                  <a:schemeClr val="bg2"/>
                </a:solidFill>
              </a:rPr>
              <a:t>binding: </a:t>
            </a:r>
            <a:r>
              <a:rPr lang="en-US" sz="2800" dirty="0" smtClean="0">
                <a:solidFill>
                  <a:schemeClr val="bg2"/>
                </a:solidFill>
              </a:rPr>
              <a:t>high </a:t>
            </a:r>
            <a:r>
              <a:rPr lang="en-US" sz="2800" dirty="0">
                <a:solidFill>
                  <a:schemeClr val="bg2"/>
                </a:solidFill>
              </a:rPr>
              <a:t>protein binding, with </a:t>
            </a:r>
            <a:r>
              <a:rPr lang="en-US" sz="2800" dirty="0" smtClean="0">
                <a:solidFill>
                  <a:schemeClr val="bg2"/>
                </a:solidFill>
              </a:rPr>
              <a:t>albumin </a:t>
            </a:r>
            <a:r>
              <a:rPr lang="en-US" sz="2800" dirty="0">
                <a:solidFill>
                  <a:schemeClr val="bg2"/>
                </a:solidFill>
              </a:rPr>
              <a:t>ranging from 72 to 86%.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Decreased </a:t>
            </a:r>
            <a:r>
              <a:rPr lang="en-US" sz="2800" dirty="0">
                <a:solidFill>
                  <a:schemeClr val="bg2"/>
                </a:solidFill>
              </a:rPr>
              <a:t>protein binding due to </a:t>
            </a:r>
            <a:r>
              <a:rPr lang="en-US" sz="2800" dirty="0" err="1" smtClean="0">
                <a:solidFill>
                  <a:schemeClr val="bg2"/>
                </a:solidFill>
              </a:rPr>
              <a:t>hypoproteinemia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(cirrhosis of liver) or </a:t>
            </a:r>
            <a:r>
              <a:rPr lang="en-US" sz="2800" dirty="0" smtClean="0">
                <a:solidFill>
                  <a:schemeClr val="bg2"/>
                </a:solidFill>
              </a:rPr>
              <a:t>other causes – more action 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Redistribution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Onset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15 – 30 seconds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Duration - 5 – 10 minutes 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Metabolized by the liver and mostly excreted as inactive products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4495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7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Synthesis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467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ame 3"/>
          <p:cNvSpPr/>
          <p:nvPr/>
        </p:nvSpPr>
        <p:spPr>
          <a:xfrm>
            <a:off x="4876800" y="1676400"/>
            <a:ext cx="2743200" cy="426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Pharmacodynamics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 Dose dependent depression of cerebral cortex, ascending reticular activating system and medullary </a:t>
            </a:r>
            <a:r>
              <a:rPr lang="en-US" sz="2800" dirty="0" err="1">
                <a:solidFill>
                  <a:schemeClr val="bg2"/>
                </a:solidFill>
              </a:rPr>
              <a:t>centre</a:t>
            </a:r>
            <a:r>
              <a:rPr lang="en-US" sz="2800" dirty="0">
                <a:solidFill>
                  <a:schemeClr val="bg2"/>
                </a:solidFill>
              </a:rPr>
              <a:t> resulting in sedation, hypnosis, </a:t>
            </a:r>
            <a:r>
              <a:rPr lang="en-US" sz="2800" dirty="0" err="1">
                <a:solidFill>
                  <a:schemeClr val="bg2"/>
                </a:solidFill>
              </a:rPr>
              <a:t>anaesthesia</a:t>
            </a:r>
            <a:r>
              <a:rPr lang="en-US" sz="2800" dirty="0">
                <a:solidFill>
                  <a:schemeClr val="bg2"/>
                </a:solidFill>
              </a:rPr>
              <a:t>, respiratory depression.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Decrease in Cerebral metabolic oxygen consumption</a:t>
            </a:r>
            <a:r>
              <a:rPr lang="en-US" sz="28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 Reduction of MAP ,CBF  and </a:t>
            </a:r>
            <a:r>
              <a:rPr lang="en-US" sz="2800" dirty="0">
                <a:solidFill>
                  <a:schemeClr val="bg2"/>
                </a:solidFill>
              </a:rPr>
              <a:t>ICP </a:t>
            </a:r>
            <a:r>
              <a:rPr lang="en-US" sz="2800" dirty="0" smtClean="0">
                <a:solidFill>
                  <a:schemeClr val="bg2"/>
                </a:solidFill>
              </a:rPr>
              <a:t>( CPP is OK 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Anticonvulsant effect </a:t>
            </a:r>
            <a:r>
              <a:rPr lang="en-US" sz="2800" dirty="0">
                <a:solidFill>
                  <a:srgbClr val="FFFF00"/>
                </a:solidFill>
              </a:rPr>
              <a:t>Isoelectric EEG,  (not with </a:t>
            </a:r>
            <a:r>
              <a:rPr lang="en-US" sz="2800" dirty="0" err="1">
                <a:solidFill>
                  <a:srgbClr val="FFFF00"/>
                </a:solidFill>
              </a:rPr>
              <a:t>methohexitone</a:t>
            </a:r>
            <a:r>
              <a:rPr lang="en-US" sz="2800" dirty="0">
                <a:solidFill>
                  <a:srgbClr val="FFFF00"/>
                </a:solidFill>
              </a:rPr>
              <a:t> )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bg2"/>
                </a:solidFill>
              </a:rPr>
              <a:t>Antanalgesic</a:t>
            </a:r>
            <a:r>
              <a:rPr lang="en-US" sz="2800" dirty="0" smtClean="0">
                <a:solidFill>
                  <a:schemeClr val="bg2"/>
                </a:solidFill>
              </a:rPr>
              <a:t> effect </a:t>
            </a:r>
          </a:p>
        </p:txBody>
      </p:sp>
    </p:spTree>
    <p:extLst>
      <p:ext uri="{BB962C8B-B14F-4D97-AF65-F5344CB8AC3E}">
        <p14:creationId xmlns:p14="http://schemas.microsoft.com/office/powerpoint/2010/main" val="4475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</a:rPr>
              <a:t>Neuroprotection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It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has been suggested that barbiturates also possess </a:t>
            </a:r>
            <a:r>
              <a:rPr lang="en-US" sz="28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neuroprotective</a:t>
            </a:r>
            <a:r>
              <a:rPr lang="en-US" sz="28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properties secondary to their ability to decrease oxygen demand. Alternative explanations have been suggested, including a reverse steal (“Robin Hood effect”) on CBF, 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free-radical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scavenging, 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stabilization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of liposomal membranes, </a:t>
            </a:r>
          </a:p>
        </p:txBody>
      </p:sp>
    </p:spTree>
    <p:extLst>
      <p:ext uri="{BB962C8B-B14F-4D97-AF65-F5344CB8AC3E}">
        <p14:creationId xmlns:p14="http://schemas.microsoft.com/office/powerpoint/2010/main" val="42910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Neuroprotection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experts have concluded that barbiturates have no place in the therapy following resuscitation of a cardiac arrest patient. 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contrast, barbiturates are frequently used for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cerebroprotection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during incomplete brain 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ischemia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(e.g., carotid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endarterectomy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temporary occlusion of cerebral arteries, profound hypotension, and cardiopulmonary bypass). 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15 mg / kg with 7 mg/kg/hour doses 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Cardiovascular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Peripheral vasodilation 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Myocardial depressant 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Blood pressure falls 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More with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metho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because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tachycardic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response is less 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On beta blocker beware !!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Depression of ventilation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Decreased </a:t>
            </a:r>
            <a:r>
              <a:rPr lang="en-US" dirty="0">
                <a:solidFill>
                  <a:schemeClr val="bg2"/>
                </a:solidFill>
              </a:rPr>
              <a:t>sensitivity of respiratory </a:t>
            </a:r>
            <a:r>
              <a:rPr lang="en-US" dirty="0" err="1">
                <a:solidFill>
                  <a:schemeClr val="bg2"/>
                </a:solidFill>
              </a:rPr>
              <a:t>centre</a:t>
            </a:r>
            <a:r>
              <a:rPr lang="en-US" dirty="0">
                <a:solidFill>
                  <a:schemeClr val="bg2"/>
                </a:solidFill>
              </a:rPr>
              <a:t> to increase in carbon dioxide.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Apnoea</a:t>
            </a:r>
            <a:r>
              <a:rPr lang="en-US" dirty="0">
                <a:solidFill>
                  <a:schemeClr val="bg2"/>
                </a:solidFill>
              </a:rPr>
              <a:t> may be present in 30- 40% cases.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laryngeal and bronchial reflexes are not much depressed in low doses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Laryngospasm and bronchospasm 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Decrease hepatic blood flow – not much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Enzyme induction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Modest decrease in renal blood flow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Placental transfer is present but acceptable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Decrease IOP 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Clinical uses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Induction of anesthesia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Maintenance of anesthesia ( 50 mg / 12 minutes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Sedation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Increased ICP - 3 mg/kg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Anticonvulsant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Neuroprotection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Narcoanalysis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Truth serum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maddening thing about Truth Serum, and the damage </a:t>
            </a:r>
            <a:r>
              <a:rPr lang="en-US" dirty="0" smtClean="0">
                <a:solidFill>
                  <a:schemeClr val="bg2"/>
                </a:solidFill>
              </a:rPr>
              <a:t>over </a:t>
            </a:r>
            <a:r>
              <a:rPr lang="en-US" dirty="0">
                <a:solidFill>
                  <a:schemeClr val="bg2"/>
                </a:solidFill>
              </a:rPr>
              <a:t>the years, is that its conceptual originator, </a:t>
            </a:r>
            <a:r>
              <a:rPr lang="en-US" dirty="0" err="1">
                <a:solidFill>
                  <a:schemeClr val="bg2"/>
                </a:solidFill>
              </a:rPr>
              <a:t>Dr</a:t>
            </a:r>
            <a:r>
              <a:rPr lang="en-US" dirty="0">
                <a:solidFill>
                  <a:schemeClr val="bg2"/>
                </a:solidFill>
              </a:rPr>
              <a:t> Robert House, meant it to exonerate prisoners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They </a:t>
            </a:r>
            <a:r>
              <a:rPr lang="en-US" dirty="0">
                <a:solidFill>
                  <a:schemeClr val="bg2"/>
                </a:solidFill>
              </a:rPr>
              <a:t>spoke automatically and unthinkingly</a:t>
            </a:r>
            <a:r>
              <a:rPr lang="en-US" dirty="0" smtClean="0">
                <a:solidFill>
                  <a:schemeClr val="bg2"/>
                </a:solidFill>
              </a:rPr>
              <a:t>,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Find out truths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Contraindications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</a:rPr>
              <a:t> Acute intermittent porphyria (</a:t>
            </a:r>
            <a:r>
              <a:rPr lang="en-US" sz="2400" dirty="0" err="1">
                <a:solidFill>
                  <a:srgbClr val="FFFF00"/>
                </a:solidFill>
              </a:rPr>
              <a:t>thiopentone</a:t>
            </a:r>
            <a:r>
              <a:rPr lang="en-US" sz="2400" dirty="0">
                <a:solidFill>
                  <a:srgbClr val="FFFF00"/>
                </a:solidFill>
              </a:rPr>
              <a:t> induces mitochondrial enzyme D- </a:t>
            </a:r>
            <a:r>
              <a:rPr lang="en-US" sz="2400" dirty="0" err="1">
                <a:solidFill>
                  <a:srgbClr val="FFFF00"/>
                </a:solidFill>
              </a:rPr>
              <a:t>aminolevulinic</a:t>
            </a:r>
            <a:r>
              <a:rPr lang="en-US" sz="2400" dirty="0">
                <a:solidFill>
                  <a:srgbClr val="FFFF00"/>
                </a:solidFill>
              </a:rPr>
              <a:t> acid </a:t>
            </a:r>
            <a:r>
              <a:rPr lang="en-US" sz="2400" dirty="0" err="1">
                <a:solidFill>
                  <a:srgbClr val="FFFF00"/>
                </a:solidFill>
              </a:rPr>
              <a:t>synthetase</a:t>
            </a:r>
            <a:r>
              <a:rPr lang="en-US" sz="2400" dirty="0">
                <a:solidFill>
                  <a:srgbClr val="FFFF00"/>
                </a:solidFill>
              </a:rPr>
              <a:t>. As a result, production of </a:t>
            </a:r>
            <a:r>
              <a:rPr lang="en-US" sz="2400" dirty="0" err="1">
                <a:solidFill>
                  <a:srgbClr val="FFFF00"/>
                </a:solidFill>
              </a:rPr>
              <a:t>heme</a:t>
            </a:r>
            <a:r>
              <a:rPr lang="en-US" sz="2400" dirty="0">
                <a:solidFill>
                  <a:srgbClr val="FFFF00"/>
                </a:solidFill>
              </a:rPr>
              <a:t> is accelerated, and acute intermittent porphyria may be precipitated in susceptible </a:t>
            </a:r>
            <a:r>
              <a:rPr lang="en-US" sz="2400" dirty="0" smtClean="0">
                <a:solidFill>
                  <a:srgbClr val="FFFF00"/>
                </a:solidFill>
              </a:rPr>
              <a:t>patients, (</a:t>
            </a:r>
            <a:r>
              <a:rPr lang="en-US" sz="2400" b="1" dirty="0" smtClean="0">
                <a:solidFill>
                  <a:srgbClr val="28D82C"/>
                </a:solidFill>
              </a:rPr>
              <a:t>paralysis, collapse 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dirty="0">
                <a:solidFill>
                  <a:srgbClr val="FFFF00"/>
                </a:solidFill>
              </a:rPr>
              <a:t>. Barbiturate allergy 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3</a:t>
            </a:r>
            <a:r>
              <a:rPr lang="en-US" sz="2400" dirty="0">
                <a:solidFill>
                  <a:srgbClr val="FFFF00"/>
                </a:solidFill>
              </a:rPr>
              <a:t>. H/O </a:t>
            </a:r>
            <a:r>
              <a:rPr lang="en-US" sz="2400" dirty="0" err="1">
                <a:solidFill>
                  <a:srgbClr val="FFFF00"/>
                </a:solidFill>
              </a:rPr>
              <a:t>paradoxic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excitation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4. Status </a:t>
            </a:r>
            <a:r>
              <a:rPr lang="en-US" sz="2400" dirty="0" err="1">
                <a:solidFill>
                  <a:srgbClr val="FFFF00"/>
                </a:solidFill>
              </a:rPr>
              <a:t>asthmaticus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Think before </a:t>
            </a:r>
            <a:r>
              <a:rPr lang="en-US" dirty="0" err="1" smtClean="0">
                <a:solidFill>
                  <a:schemeClr val="bg2"/>
                </a:solidFill>
              </a:rPr>
              <a:t>thio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Shock states 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Stenotic</a:t>
            </a:r>
            <a:r>
              <a:rPr lang="en-US" dirty="0" smtClean="0">
                <a:solidFill>
                  <a:schemeClr val="bg2"/>
                </a:solidFill>
              </a:rPr>
              <a:t> valve states , </a:t>
            </a:r>
            <a:r>
              <a:rPr lang="en-US" dirty="0" err="1" smtClean="0">
                <a:solidFill>
                  <a:schemeClr val="bg2"/>
                </a:solidFill>
              </a:rPr>
              <a:t>Rt</a:t>
            </a:r>
            <a:r>
              <a:rPr lang="en-US" dirty="0" smtClean="0">
                <a:solidFill>
                  <a:schemeClr val="bg2"/>
                </a:solidFill>
              </a:rPr>
              <a:t> to left shunts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Hepatic dysfunction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Myxedema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Muscle dystrophies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On </a:t>
            </a:r>
            <a:r>
              <a:rPr lang="en-US" dirty="0" err="1" smtClean="0">
                <a:solidFill>
                  <a:schemeClr val="bg2"/>
                </a:solidFill>
              </a:rPr>
              <a:t>disulfiram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Thermally injured may need more  </a:t>
            </a:r>
          </a:p>
        </p:txBody>
      </p:sp>
    </p:spTree>
    <p:extLst>
      <p:ext uri="{BB962C8B-B14F-4D97-AF65-F5344CB8AC3E}">
        <p14:creationId xmlns:p14="http://schemas.microsoft.com/office/powerpoint/2010/main" val="39254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Barbituric</a:t>
            </a:r>
            <a:r>
              <a:rPr lang="en-US" dirty="0" smtClean="0">
                <a:solidFill>
                  <a:schemeClr val="bg2"/>
                </a:solidFill>
              </a:rPr>
              <a:t> acid is not hypnotic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-substitution of 2 and 5 -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2667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38400"/>
            <a:ext cx="3505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248400" y="1828800"/>
            <a:ext cx="304800" cy="1066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Intra arterial injection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Aberrant ulnar artery superficial to biceps tendon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The </a:t>
            </a:r>
            <a:r>
              <a:rPr lang="en-US" sz="2800" dirty="0">
                <a:solidFill>
                  <a:schemeClr val="bg2"/>
                </a:solidFill>
              </a:rPr>
              <a:t>pH of 2.5% drug solution is 10.5 (strong alkali). When it is injected into artery and mixed with blood (pH= 7.4= less alkaline) it gets precipitated as solid crystals of </a:t>
            </a:r>
            <a:r>
              <a:rPr lang="en-US" sz="2800" dirty="0" err="1">
                <a:solidFill>
                  <a:schemeClr val="bg2"/>
                </a:solidFill>
              </a:rPr>
              <a:t>thiopentone</a:t>
            </a:r>
            <a:r>
              <a:rPr lang="en-US" sz="2800" dirty="0">
                <a:solidFill>
                  <a:schemeClr val="bg2"/>
                </a:solidFill>
              </a:rPr>
              <a:t> and </a:t>
            </a:r>
            <a:r>
              <a:rPr lang="en-US" sz="2800" dirty="0" err="1">
                <a:solidFill>
                  <a:schemeClr val="bg2"/>
                </a:solidFill>
              </a:rPr>
              <a:t>haemoglobin</a:t>
            </a:r>
            <a:r>
              <a:rPr lang="en-US" sz="2800" dirty="0">
                <a:solidFill>
                  <a:schemeClr val="bg2"/>
                </a:solidFill>
              </a:rPr>
              <a:t>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local </a:t>
            </a:r>
            <a:r>
              <a:rPr lang="en-US" sz="2800" dirty="0">
                <a:solidFill>
                  <a:schemeClr val="bg2"/>
                </a:solidFill>
              </a:rPr>
              <a:t>inflammation and blocks small arterioles, 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vasospasm due to local release of noradrenaline. </a:t>
            </a:r>
          </a:p>
        </p:txBody>
      </p:sp>
    </p:spTree>
    <p:extLst>
      <p:ext uri="{BB962C8B-B14F-4D97-AF65-F5344CB8AC3E}">
        <p14:creationId xmlns:p14="http://schemas.microsoft.com/office/powerpoint/2010/main" val="28348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Intra arterial injection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Pain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Blanching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Edema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gangrene 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anesthesia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91000" y="2819400"/>
            <a:ext cx="3962400" cy="1219200"/>
          </a:xfrm>
          <a:prstGeom prst="ellipse">
            <a:avLst/>
          </a:prstGeom>
          <a:solidFill>
            <a:srgbClr val="28D8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1236"/>
                </a:solidFill>
              </a:rPr>
              <a:t>Five days for gangrene ??  </a:t>
            </a:r>
            <a:endParaRPr lang="en-US" sz="2800" dirty="0">
              <a:solidFill>
                <a:srgbClr val="001236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62400" y="4267200"/>
            <a:ext cx="4953000" cy="1752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5 % is very dangerous that’s why its prepared as 2.5 % or less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0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Treatment options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Stop injection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Leave the needle – dilute with saline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Inject local and </a:t>
            </a:r>
            <a:r>
              <a:rPr lang="en-US" dirty="0" err="1" smtClean="0">
                <a:solidFill>
                  <a:srgbClr val="FFFF00"/>
                </a:solidFill>
              </a:rPr>
              <a:t>papavarine</a:t>
            </a:r>
            <a:r>
              <a:rPr lang="en-US" dirty="0" smtClean="0">
                <a:solidFill>
                  <a:srgbClr val="FFFF00"/>
                </a:solidFill>
              </a:rPr>
              <a:t> intra arterial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   40 – 80 mg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Inject heparin IV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Stellate ganglion block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0" y="3733800"/>
            <a:ext cx="2514600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Why not venous ??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 side effects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Euphoria, vertigo, restlessness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Allergy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Immunosuppression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Hemolytic anemia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Tolerance and physical dependence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Localized muscle spasm and pronation – narcotics will lessen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Summary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Barbiturates – oxy and </a:t>
            </a:r>
            <a:r>
              <a:rPr lang="en-US" dirty="0" err="1" smtClean="0">
                <a:solidFill>
                  <a:schemeClr val="bg2"/>
                </a:solidFill>
              </a:rPr>
              <a:t>thio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Acidic but sodium salt – preparation vials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History – euthanasia and pearl </a:t>
            </a:r>
            <a:r>
              <a:rPr lang="en-US" dirty="0" err="1" smtClean="0">
                <a:solidFill>
                  <a:schemeClr val="bg2"/>
                </a:solidFill>
              </a:rPr>
              <a:t>harbour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Mechanism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Dosage and Redistribution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Effects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Indications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Contra indications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Side effects 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9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Thank you all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031887" cy="433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2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-239236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352800"/>
            <a:ext cx="7162800" cy="269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247185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990600" y="4191000"/>
            <a:ext cx="533400" cy="53340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60173" y="4191000"/>
            <a:ext cx="533400" cy="53340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143000"/>
            <a:ext cx="533400" cy="53340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57954" y="4204855"/>
            <a:ext cx="533400" cy="53340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1354" y="762000"/>
            <a:ext cx="282404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Thiobarbiturates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914400"/>
            <a:ext cx="282404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oxybarbiturates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Thiobarbiturates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</a:t>
            </a:r>
            <a:r>
              <a:rPr lang="en-US" dirty="0" err="1" smtClean="0">
                <a:solidFill>
                  <a:srgbClr val="FFFF00"/>
                </a:solidFill>
              </a:rPr>
              <a:t>hiobarbiturates</a:t>
            </a:r>
            <a:r>
              <a:rPr lang="en-US" dirty="0" smtClean="0">
                <a:solidFill>
                  <a:srgbClr val="FFFF00"/>
                </a:solidFill>
              </a:rPr>
              <a:t> are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more lipid soluble,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has more rapid onset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shorter duration of action.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Oxy barbiturates – excitatory phenomena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95400"/>
            <a:ext cx="2343573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9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is acidic in nature due to the presence of H+ at position 1.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However, the Na+ salt (at position 3) of </a:t>
            </a:r>
            <a:r>
              <a:rPr lang="en-US" dirty="0" err="1" smtClean="0">
                <a:solidFill>
                  <a:srgbClr val="FFFF00"/>
                </a:solidFill>
              </a:rPr>
              <a:t>barbituric</a:t>
            </a:r>
            <a:r>
              <a:rPr lang="en-US" dirty="0" smtClean="0">
                <a:solidFill>
                  <a:srgbClr val="FFFF00"/>
                </a:solidFill>
              </a:rPr>
              <a:t> acid is water soluble yielding highly alkaline solution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1000" contrast="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45" y="3918014"/>
            <a:ext cx="3560618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791200" y="5993149"/>
            <a:ext cx="880733" cy="2965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2" y="3769227"/>
            <a:ext cx="3946607" cy="264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5902" y="4952766"/>
            <a:ext cx="652133" cy="30221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History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1864 – </a:t>
            </a:r>
            <a:r>
              <a:rPr lang="en-US" dirty="0" err="1" smtClean="0">
                <a:solidFill>
                  <a:srgbClr val="FFFF00"/>
                </a:solidFill>
              </a:rPr>
              <a:t>barbituric</a:t>
            </a:r>
            <a:r>
              <a:rPr lang="en-US" dirty="0" smtClean="0">
                <a:solidFill>
                  <a:srgbClr val="FFFF00"/>
                </a:solidFill>
              </a:rPr>
              <a:t> acid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1903 – diethyl </a:t>
            </a:r>
            <a:r>
              <a:rPr lang="en-US" dirty="0" err="1" smtClean="0">
                <a:solidFill>
                  <a:srgbClr val="FFFF00"/>
                </a:solidFill>
              </a:rPr>
              <a:t>barbituric</a:t>
            </a:r>
            <a:r>
              <a:rPr lang="en-US" dirty="0" smtClean="0">
                <a:solidFill>
                  <a:srgbClr val="FFFF00"/>
                </a:solidFill>
              </a:rPr>
              <a:t> acid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1934 – thiopental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Volviler</a:t>
            </a:r>
            <a:r>
              <a:rPr lang="en-US" dirty="0" smtClean="0">
                <a:solidFill>
                  <a:srgbClr val="FFFF00"/>
                </a:solidFill>
              </a:rPr>
              <a:t> , </a:t>
            </a:r>
            <a:r>
              <a:rPr lang="en-US" dirty="0" err="1" smtClean="0">
                <a:solidFill>
                  <a:srgbClr val="FFFF00"/>
                </a:solidFill>
              </a:rPr>
              <a:t>Tabern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Ralph waters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Lundy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28289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7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Some history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Thiopentone</a:t>
            </a:r>
            <a:r>
              <a:rPr lang="en-US" dirty="0" smtClean="0">
                <a:solidFill>
                  <a:srgbClr val="FFFF00"/>
                </a:solidFill>
              </a:rPr>
              <a:t> – rapid action and rapid removal – they thought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High doses and deaths </a:t>
            </a:r>
          </a:p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Ideal method of euthanasia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War casualties in pearl harbor –tragedy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(</a:t>
            </a:r>
            <a:r>
              <a:rPr lang="en-US" dirty="0">
                <a:solidFill>
                  <a:srgbClr val="FFFF00"/>
                </a:solidFill>
              </a:rPr>
              <a:t>7th December </a:t>
            </a:r>
            <a:r>
              <a:rPr lang="en-US" dirty="0" smtClean="0">
                <a:solidFill>
                  <a:srgbClr val="FFFF00"/>
                </a:solidFill>
              </a:rPr>
              <a:t>1941)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Brodie</a:t>
            </a:r>
            <a:r>
              <a:rPr lang="en-US" dirty="0" smtClean="0">
                <a:solidFill>
                  <a:srgbClr val="FFFF00"/>
                </a:solidFill>
              </a:rPr>
              <a:t> and price – redistribution and not elimination – cause of termination of action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Don’t saturate the peripheral sites !!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5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UK or USA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Thiopentone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Thiopental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parthasarathy\Pictures\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36766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2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1179</Words>
  <Application>Microsoft Office PowerPoint</Application>
  <PresentationFormat>On-screen Show (4:3)</PresentationFormat>
  <Paragraphs>207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Barbiturates </vt:lpstr>
      <vt:lpstr>Synthesis </vt:lpstr>
      <vt:lpstr>Barbituric acid is not hypnotic -substitution of 2 and 5 - </vt:lpstr>
      <vt:lpstr>PowerPoint Presentation</vt:lpstr>
      <vt:lpstr>Thiobarbiturates </vt:lpstr>
      <vt:lpstr>PowerPoint Presentation</vt:lpstr>
      <vt:lpstr>History </vt:lpstr>
      <vt:lpstr>Some history </vt:lpstr>
      <vt:lpstr>UK or USA </vt:lpstr>
      <vt:lpstr>Classification </vt:lpstr>
      <vt:lpstr>Chemistry </vt:lpstr>
      <vt:lpstr>Chemistry </vt:lpstr>
      <vt:lpstr>PowerPoint Presentation</vt:lpstr>
      <vt:lpstr>PowerPoint Presentation</vt:lpstr>
      <vt:lpstr>Dosage and route </vt:lpstr>
      <vt:lpstr>PowerPoint Presentation</vt:lpstr>
      <vt:lpstr>Mechanism </vt:lpstr>
      <vt:lpstr>Pharmacokinetics </vt:lpstr>
      <vt:lpstr>Redistribution </vt:lpstr>
      <vt:lpstr>Pharmacodynamics </vt:lpstr>
      <vt:lpstr>Neuroprotection </vt:lpstr>
      <vt:lpstr>Neuroprotection </vt:lpstr>
      <vt:lpstr>Cardiovascular </vt:lpstr>
      <vt:lpstr>PowerPoint Presentation</vt:lpstr>
      <vt:lpstr>Others </vt:lpstr>
      <vt:lpstr>Clinical uses </vt:lpstr>
      <vt:lpstr>Truth serum </vt:lpstr>
      <vt:lpstr>Contraindications </vt:lpstr>
      <vt:lpstr>Think before thio </vt:lpstr>
      <vt:lpstr>Intra arterial injection </vt:lpstr>
      <vt:lpstr>Intra arterial injection </vt:lpstr>
      <vt:lpstr>Treatment options </vt:lpstr>
      <vt:lpstr>Other side effects </vt:lpstr>
      <vt:lpstr>Summary </vt:lpstr>
      <vt:lpstr>Thank you all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Barbiturates </dc:title>
  <dc:creator>parthasarathy</dc:creator>
  <cp:lastModifiedBy>parthasarathy</cp:lastModifiedBy>
  <cp:revision>95</cp:revision>
  <dcterms:created xsi:type="dcterms:W3CDTF">2016-06-07T01:46:21Z</dcterms:created>
  <dcterms:modified xsi:type="dcterms:W3CDTF">2016-06-23T04:52:34Z</dcterms:modified>
</cp:coreProperties>
</file>